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1840" r:id="rId6"/>
    <p:sldId id="1863" r:id="rId7"/>
    <p:sldId id="1917" r:id="rId8"/>
    <p:sldId id="1816" r:id="rId9"/>
    <p:sldId id="1865" r:id="rId10"/>
    <p:sldId id="1874" r:id="rId11"/>
    <p:sldId id="1872" r:id="rId12"/>
    <p:sldId id="1918" r:id="rId13"/>
    <p:sldId id="1922" r:id="rId14"/>
    <p:sldId id="1925" r:id="rId15"/>
    <p:sldId id="1926" r:id="rId16"/>
    <p:sldId id="1927" r:id="rId17"/>
    <p:sldId id="1928" r:id="rId18"/>
    <p:sldId id="1942" r:id="rId19"/>
    <p:sldId id="1952" r:id="rId20"/>
    <p:sldId id="1943" r:id="rId21"/>
    <p:sldId id="1944" r:id="rId22"/>
    <p:sldId id="1946" r:id="rId23"/>
    <p:sldId id="1897" r:id="rId24"/>
    <p:sldId id="1947" r:id="rId25"/>
    <p:sldId id="1948" r:id="rId26"/>
    <p:sldId id="1949" r:id="rId27"/>
    <p:sldId id="1920" r:id="rId28"/>
    <p:sldId id="1923" r:id="rId29"/>
    <p:sldId id="1950" r:id="rId30"/>
    <p:sldId id="1916"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llaume Lequeux" initials="GL" lastIdx="16" clrIdx="0">
    <p:extLst>
      <p:ext uri="{19B8F6BF-5375-455C-9EA6-DF929625EA0E}">
        <p15:presenceInfo xmlns:p15="http://schemas.microsoft.com/office/powerpoint/2012/main" userId="S::guillaume.lequeux@gipatgeri.fr::81391173-0da7-4001-835e-24d3dd7307b1" providerId="AD"/>
      </p:ext>
    </p:extLst>
  </p:cmAuthor>
  <p:cmAuthor id="2" name="Florentin Balfouong" initials="FB" lastIdx="2" clrIdx="1">
    <p:extLst>
      <p:ext uri="{19B8F6BF-5375-455C-9EA6-DF929625EA0E}">
        <p15:presenceInfo xmlns:p15="http://schemas.microsoft.com/office/powerpoint/2012/main" userId="S::florentin.balfouong@gipatgeri.fr::cfa0147d-174d-401e-95f7-d319ba77e7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6CB"/>
    <a:srgbClr val="F9F9F9"/>
    <a:srgbClr val="FFFFFF"/>
    <a:srgbClr val="56B742"/>
    <a:srgbClr val="D8E6E3"/>
    <a:srgbClr val="17A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varScale="1">
        <p:scale>
          <a:sx n="102" d="100"/>
          <a:sy n="102" d="100"/>
        </p:scale>
        <p:origin x="3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B3ADF-84D6-4874-BE59-873F3F4DA500}" type="datetimeFigureOut">
              <a:rPr lang="fr-FR" smtClean="0"/>
              <a:t>06/08/2024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CF486-E2E5-45FB-A425-D2DD4C73ACFB}" type="slidenum">
              <a:rPr lang="fr-FR" smtClean="0"/>
              <a:t>‹N°›</a:t>
            </a:fld>
            <a:endParaRPr lang="fr-FR"/>
          </a:p>
        </p:txBody>
      </p:sp>
    </p:spTree>
    <p:extLst>
      <p:ext uri="{BB962C8B-B14F-4D97-AF65-F5344CB8AC3E}">
        <p14:creationId xmlns:p14="http://schemas.microsoft.com/office/powerpoint/2010/main" val="24905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337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51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3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05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02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32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6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922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33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770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811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566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78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939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52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99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50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6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88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2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32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920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7F1266-D026-4D10-B74F-F555CA1FF8D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2203944-33A8-428B-995F-F2A573E64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4DFAA07-7CE8-48C8-AF36-A512176F1111}"/>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2C3B5AB5-2E75-4604-833C-ACC0E5D397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674683-0EC1-4BB7-9D80-BC7B2E843CCE}"/>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9618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7F4136-D872-41DA-8067-B253548FC1D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E529158-3C95-4073-BBA2-F9975F45B8D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BFE73E-A7FF-4206-BB0C-C65529EC0A7E}"/>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41EE882E-0A06-4D4C-8678-3091290DF6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0AA2FC-0A1E-40F9-A649-3376C69F8C9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24797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24E6B53-BE87-4AEC-9E28-26CB653C937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47719D0-5EDA-4728-AB4B-04AEFCAB9D2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17A87B-0832-4889-9EC4-33C87C0EA85E}"/>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3C921646-17D5-414E-88E5-7994AE9249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48A349-3528-4CF1-9405-3F52261FA0F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86246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75000"/>
                  </a:schemeClr>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p:txBody>
          <a:bodyPr/>
          <a:lstStyle/>
          <a:p>
            <a:fld id="{CDF7F34D-168A-4500-8C51-37E66EBA1B98}"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pic>
        <p:nvPicPr>
          <p:cNvPr id="8" name="Image 7">
            <a:extLst>
              <a:ext uri="{FF2B5EF4-FFF2-40B4-BE49-F238E27FC236}">
                <a16:creationId xmlns:a16="http://schemas.microsoft.com/office/drawing/2014/main" id="{1C9CD849-3B51-4F29-A2E6-182865BD1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537" y="199985"/>
            <a:ext cx="1527142" cy="1188000"/>
          </a:xfrm>
          <a:prstGeom prst="rect">
            <a:avLst/>
          </a:prstGeom>
        </p:spPr>
      </p:pic>
    </p:spTree>
    <p:extLst>
      <p:ext uri="{BB962C8B-B14F-4D97-AF65-F5344CB8AC3E}">
        <p14:creationId xmlns:p14="http://schemas.microsoft.com/office/powerpoint/2010/main" val="399205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8200" y="118943"/>
            <a:ext cx="10515600" cy="549274"/>
          </a:xfrm>
        </p:spPr>
        <p:txBody>
          <a:bodyPr>
            <a:normAutofit/>
          </a:bodyPr>
          <a:lstStyle>
            <a:lvl1pPr algn="ctr">
              <a:defRPr sz="2800">
                <a:solidFill>
                  <a:schemeClr val="accent5">
                    <a:lumMod val="75000"/>
                  </a:schemeClr>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Content Placeholder 2"/>
          <p:cNvSpPr>
            <a:spLocks noGrp="1"/>
          </p:cNvSpPr>
          <p:nvPr>
            <p:ph idx="1"/>
          </p:nvPr>
        </p:nvSpPr>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FE0F1CA6-1014-43EB-8094-BF06A764A72A}"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cxnSp>
        <p:nvCxnSpPr>
          <p:cNvPr id="8" name="Connecteur droit 7">
            <a:extLst>
              <a:ext uri="{FF2B5EF4-FFF2-40B4-BE49-F238E27FC236}">
                <a16:creationId xmlns:a16="http://schemas.microsoft.com/office/drawing/2014/main" id="{FA4B05F1-6162-4ECA-9F66-D3EA227EBBF5}"/>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9" name="Connecteur droit 8">
            <a:extLst>
              <a:ext uri="{FF2B5EF4-FFF2-40B4-BE49-F238E27FC236}">
                <a16:creationId xmlns:a16="http://schemas.microsoft.com/office/drawing/2014/main" id="{78149014-0F9E-4F15-BF1C-F116A10ACF50}"/>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0" name="Rectangle 9">
            <a:extLst>
              <a:ext uri="{FF2B5EF4-FFF2-40B4-BE49-F238E27FC236}">
                <a16:creationId xmlns:a16="http://schemas.microsoft.com/office/drawing/2014/main" id="{7F5A81A2-A8B6-46FB-BBB4-39A4D865A9B9}"/>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3455908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accent5">
                    <a:lumMod val="75000"/>
                  </a:schemeClr>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FE86B68-3A7C-4BC8-8B2F-B73ABF9BBF76}"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
        <p:nvSpPr>
          <p:cNvPr id="7" name="Title 1">
            <a:extLst>
              <a:ext uri="{FF2B5EF4-FFF2-40B4-BE49-F238E27FC236}">
                <a16:creationId xmlns:a16="http://schemas.microsoft.com/office/drawing/2014/main" id="{013A2762-B9D4-4887-ADEC-6A55C8978B2F}"/>
              </a:ext>
            </a:extLst>
          </p:cNvPr>
          <p:cNvSpPr txBox="1">
            <a:spLocks/>
          </p:cNvSpPr>
          <p:nvPr userDrawn="1"/>
        </p:nvSpPr>
        <p:spPr>
          <a:xfrm>
            <a:off x="838200" y="11894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r>
              <a:rPr lang="fr-FR" sz="2800"/>
              <a:t>Modifiez le style du titre</a:t>
            </a:r>
            <a:endParaRPr lang="en-US" sz="2800" dirty="0"/>
          </a:p>
        </p:txBody>
      </p:sp>
      <p:cxnSp>
        <p:nvCxnSpPr>
          <p:cNvPr id="8" name="Connecteur droit 7">
            <a:extLst>
              <a:ext uri="{FF2B5EF4-FFF2-40B4-BE49-F238E27FC236}">
                <a16:creationId xmlns:a16="http://schemas.microsoft.com/office/drawing/2014/main" id="{BA0D220D-5561-4888-8D5A-48B540769487}"/>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9" name="Connecteur droit 8">
            <a:extLst>
              <a:ext uri="{FF2B5EF4-FFF2-40B4-BE49-F238E27FC236}">
                <a16:creationId xmlns:a16="http://schemas.microsoft.com/office/drawing/2014/main" id="{D51138F2-2EA4-4CC0-936A-E1668E23E9FF}"/>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0" name="Rectangle 9">
            <a:extLst>
              <a:ext uri="{FF2B5EF4-FFF2-40B4-BE49-F238E27FC236}">
                <a16:creationId xmlns:a16="http://schemas.microsoft.com/office/drawing/2014/main" id="{EDDB0C5E-0B45-4673-BF16-030DDF3E84E0}"/>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28908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364E13C-C207-4E98-8F92-6F774BCE9053}"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
        <p:nvSpPr>
          <p:cNvPr id="8" name="Title 1">
            <a:extLst>
              <a:ext uri="{FF2B5EF4-FFF2-40B4-BE49-F238E27FC236}">
                <a16:creationId xmlns:a16="http://schemas.microsoft.com/office/drawing/2014/main" id="{EA6C0387-D8A9-4015-882E-D9FFC6128E8B}"/>
              </a:ext>
            </a:extLst>
          </p:cNvPr>
          <p:cNvSpPr txBox="1">
            <a:spLocks/>
          </p:cNvSpPr>
          <p:nvPr userDrawn="1"/>
        </p:nvSpPr>
        <p:spPr>
          <a:xfrm>
            <a:off x="838200" y="11894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r>
              <a:rPr lang="fr-FR" sz="2800" dirty="0"/>
              <a:t>Modifiez le style du titre</a:t>
            </a:r>
            <a:endParaRPr lang="en-US" sz="2800" dirty="0"/>
          </a:p>
        </p:txBody>
      </p:sp>
      <p:cxnSp>
        <p:nvCxnSpPr>
          <p:cNvPr id="9" name="Connecteur droit 8">
            <a:extLst>
              <a:ext uri="{FF2B5EF4-FFF2-40B4-BE49-F238E27FC236}">
                <a16:creationId xmlns:a16="http://schemas.microsoft.com/office/drawing/2014/main" id="{7C0AF153-8742-4E39-9F33-CB7C54BC183A}"/>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10" name="Connecteur droit 9">
            <a:extLst>
              <a:ext uri="{FF2B5EF4-FFF2-40B4-BE49-F238E27FC236}">
                <a16:creationId xmlns:a16="http://schemas.microsoft.com/office/drawing/2014/main" id="{AAE61963-39FD-435F-AD6F-B600E6A18C4C}"/>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1" name="Rectangle 10">
            <a:extLst>
              <a:ext uri="{FF2B5EF4-FFF2-40B4-BE49-F238E27FC236}">
                <a16:creationId xmlns:a16="http://schemas.microsoft.com/office/drawing/2014/main" id="{7F8EAA00-AC1B-43E4-B07F-B36F486578CA}"/>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1177940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8678AA1-9337-411A-B8AD-304BCD7FBE81}" type="datetime1">
              <a:rPr lang="fr-FR" smtClean="0"/>
              <a:t>06/08/2024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013624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867DA5D-B976-4CE2-973A-74FEB286F425}" type="datetime1">
              <a:rPr lang="fr-FR" smtClean="0"/>
              <a:t>06/08/2024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22E19BC-3DB7-4894-880A-8C5995039174}" type="slidenum">
              <a:rPr lang="fr-FR" smtClean="0"/>
              <a:t>‹N°›</a:t>
            </a:fld>
            <a:endParaRPr lang="fr-FR"/>
          </a:p>
        </p:txBody>
      </p:sp>
      <p:cxnSp>
        <p:nvCxnSpPr>
          <p:cNvPr id="7" name="Connecteur droit 6">
            <a:extLst>
              <a:ext uri="{FF2B5EF4-FFF2-40B4-BE49-F238E27FC236}">
                <a16:creationId xmlns:a16="http://schemas.microsoft.com/office/drawing/2014/main" id="{D509DA2E-4EF1-41E2-B6F0-120C8DC35A03}"/>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8" name="Rectangle 7">
            <a:extLst>
              <a:ext uri="{FF2B5EF4-FFF2-40B4-BE49-F238E27FC236}">
                <a16:creationId xmlns:a16="http://schemas.microsoft.com/office/drawing/2014/main" id="{C912B744-6553-4B82-8FAE-CF16B5420FB7}"/>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cxnSp>
        <p:nvCxnSpPr>
          <p:cNvPr id="9" name="Connecteur droit 8">
            <a:extLst>
              <a:ext uri="{FF2B5EF4-FFF2-40B4-BE49-F238E27FC236}">
                <a16:creationId xmlns:a16="http://schemas.microsoft.com/office/drawing/2014/main" id="{121284D0-7651-4B8A-BC5E-C039ADA4895C}"/>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84865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1ABA6-68BC-4622-B91D-7BC6F9C0C5B1}" type="datetime1">
              <a:rPr lang="fr-FR" smtClean="0"/>
              <a:t>06/08/2024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1543628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E69656E3-FBD3-4018-B0C3-E54703112169}"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5077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5FFDA-FF95-4209-B95C-EA8AC18A62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5431F0-355A-4706-82CB-AA7CA524301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3E08D2-3988-4DDD-BDC9-9D20B728C676}"/>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4A1BFAE9-D684-4F5C-90B0-B73E369913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C176D2-5A49-495C-996C-8D22EBBBFBAB}"/>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5692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5A86A22-BC89-4187-A764-93D7D2013ED2}"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4004439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DFABE1D-28FC-4A36-9884-A28637EA5E5E}"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1876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C2DFD66-B10C-4234-889F-B6837CD31F52}"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48602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1E5CC-FD89-4993-9E61-D103472CCF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A7C8209-A785-4C43-B3BB-006C38BB44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D0D2D77-75A8-4022-AB8E-A079FEAEE740}"/>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181145E8-AED9-4865-8017-8774B36C51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B85349-4396-42E6-AEDE-6EA9BD239A43}"/>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644308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FAB566-B10C-4307-BE88-8D34DA7B52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820C0A-DDD0-442C-894B-DF4931777C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40DB42-1FED-4E4E-8974-193CC7D4E30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D83105D-3F7D-42E9-8BC8-FC512FC5162D}"/>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BCDB6123-BF31-4279-A205-5C59740399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2AEBE2-3033-45DD-AEB0-4E092C9DF3A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23595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14A79-D7C6-4996-8D53-4ADDD662978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6569B0C-9162-407D-85AC-92B436E0B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273B96-98A8-4F06-8FCA-B548F4FF55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0011B8-5E46-4638-92E6-A83B78762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0468CD9-3FD0-45D4-823A-81197D6BACC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A5A0EB4-C0E5-4844-990F-E4D44CB81B51}"/>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8" name="Espace réservé du pied de page 7">
            <a:extLst>
              <a:ext uri="{FF2B5EF4-FFF2-40B4-BE49-F238E27FC236}">
                <a16:creationId xmlns:a16="http://schemas.microsoft.com/office/drawing/2014/main" id="{D7971766-F316-4CD2-94B3-6BA07DFEE92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4160C7-5475-49E8-84B0-F548015B2E7D}"/>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160627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0ACBE9-8EEC-4F4E-A3D9-C8B485881B6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C477F1D-A6B6-4861-8B6D-22A042BAE4CD}"/>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4" name="Espace réservé du pied de page 3">
            <a:extLst>
              <a:ext uri="{FF2B5EF4-FFF2-40B4-BE49-F238E27FC236}">
                <a16:creationId xmlns:a16="http://schemas.microsoft.com/office/drawing/2014/main" id="{4BA3702C-3ECB-489F-8ACD-225BA608B09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E7ADC55-81D2-48BF-AD69-632B80CD9B1F}"/>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945771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2CF31A2-9BC4-4595-877F-704DC6522DC2}"/>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3" name="Espace réservé du pied de page 2">
            <a:extLst>
              <a:ext uri="{FF2B5EF4-FFF2-40B4-BE49-F238E27FC236}">
                <a16:creationId xmlns:a16="http://schemas.microsoft.com/office/drawing/2014/main" id="{9869BBA5-E69C-4C42-B73B-365725E9E7A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DE56DB5-8644-4DDB-8EB7-998F41C93CD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06951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DB51C-9A54-4C4E-9FDD-6693CF242C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661243B-2377-4290-BE1D-BFFA204B0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7BEF487-DF10-46E0-8AD4-7D338BCCA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54C7E6-CBF0-4F4E-81A8-0B714D862C10}"/>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1F29D89F-52B4-47E3-81D6-338E087210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310A52-5DE7-4BB8-A461-D0B797585128}"/>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334019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71161-354D-4F30-A199-2DF7B7CB13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9E8D2AC-E888-420B-96B7-C2DE2149B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DE3401D-2875-44BF-B44A-40EC6F6A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BD054DE-AC40-413A-8CC8-8BE89B2E6D48}"/>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95D2B7E9-FE8F-4CC3-A789-49084168F1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CFA72E-CB61-412B-9CC9-0A9626B827E4}"/>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1589162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91669B7-1F12-4900-A26D-87899DDED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85934A-0106-427C-AA2F-F1DBDB79D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F03438-8940-4BFC-B897-94BDBCBA7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55B9B534-470F-4FDE-A925-D86339FC6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4E43617-2B05-4FCE-8F7D-30ABA768F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2FDB8-A4D1-411D-B7AD-95CB13524C35}" type="slidenum">
              <a:rPr lang="fr-FR" smtClean="0"/>
              <a:t>‹N°›</a:t>
            </a:fld>
            <a:endParaRPr lang="fr-FR"/>
          </a:p>
        </p:txBody>
      </p:sp>
    </p:spTree>
    <p:extLst>
      <p:ext uri="{BB962C8B-B14F-4D97-AF65-F5344CB8AC3E}">
        <p14:creationId xmlns:p14="http://schemas.microsoft.com/office/powerpoint/2010/main" val="230673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E562C-C20C-45E8-AA06-9C11064EA8B0}" type="datetime1">
              <a:rPr lang="fr-FR" smtClean="0"/>
              <a:t>06/08/2024</a:t>
            </a:fld>
            <a:endParaRPr lang="fr-F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E19BC-3DB7-4894-880A-8C5995039174}" type="slidenum">
              <a:rPr lang="fr-FR" smtClean="0"/>
              <a:t>‹N°›</a:t>
            </a:fld>
            <a:endParaRPr lang="fr-FR"/>
          </a:p>
        </p:txBody>
      </p:sp>
    </p:spTree>
    <p:extLst>
      <p:ext uri="{BB962C8B-B14F-4D97-AF65-F5344CB8AC3E}">
        <p14:creationId xmlns:p14="http://schemas.microsoft.com/office/powerpoint/2010/main" val="69816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accent5">
              <a:lumMod val="7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hyperlink" Target="mailto:contact@gipatgeri.f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slide" Target="slide2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25.xml"/><Relationship Id="rId5" Type="http://schemas.openxmlformats.org/officeDocument/2006/relationships/slide" Target="slide16.xml"/><Relationship Id="rId10" Type="http://schemas.openxmlformats.org/officeDocument/2006/relationships/slide" Target="slide23.xml"/><Relationship Id="rId4" Type="http://schemas.openxmlformats.org/officeDocument/2006/relationships/slide" Target="slide10.xml"/><Relationship Id="rId9" Type="http://schemas.openxmlformats.org/officeDocument/2006/relationships/slide" Target="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plateforme-nationale-foret-gibier.recette-cartogip.fr/index.php"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EF5C190-EC62-4BDA-BF01-39FE0D338B39}"/>
              </a:ext>
            </a:extLst>
          </p:cNvPr>
          <p:cNvSpPr txBox="1">
            <a:spLocks/>
          </p:cNvSpPr>
          <p:nvPr/>
        </p:nvSpPr>
        <p:spPr>
          <a:xfrm>
            <a:off x="457199" y="2122583"/>
            <a:ext cx="11277600" cy="13064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75000"/>
                  </a:schemeClr>
                </a:solidFill>
                <a:latin typeface="Arial" panose="020B0604020202020204" pitchFamily="34" charset="0"/>
                <a:ea typeface="+mj-ea"/>
                <a:cs typeface="Arial" panose="020B0604020202020204" pitchFamily="34" charset="0"/>
              </a:defRPr>
            </a:lvl1pPr>
          </a:lstStyle>
          <a:p>
            <a:pPr algn="ctr"/>
            <a:r>
              <a:rPr lang="fr-FR" altLang="fr-FR" sz="6000" b="1" dirty="0">
                <a:latin typeface="Calibri" panose="020F0502020204030204" pitchFamily="34" charset="0"/>
                <a:ea typeface="MS Gothic" panose="020B0609070205080204" pitchFamily="49" charset="-128"/>
              </a:rPr>
              <a:t>Plateforme Nationale Forêt-Gibier</a:t>
            </a:r>
            <a:endParaRPr lang="fr-FR" sz="6000" dirty="0"/>
          </a:p>
        </p:txBody>
      </p:sp>
      <p:sp>
        <p:nvSpPr>
          <p:cNvPr id="5" name="Sous-titre 2">
            <a:extLst>
              <a:ext uri="{FF2B5EF4-FFF2-40B4-BE49-F238E27FC236}">
                <a16:creationId xmlns:a16="http://schemas.microsoft.com/office/drawing/2014/main" id="{565B9F24-E2C9-49C4-8581-B1FD801C2D28}"/>
              </a:ext>
            </a:extLst>
          </p:cNvPr>
          <p:cNvSpPr txBox="1">
            <a:spLocks/>
          </p:cNvSpPr>
          <p:nvPr/>
        </p:nvSpPr>
        <p:spPr>
          <a:xfrm>
            <a:off x="1366092" y="3429000"/>
            <a:ext cx="9911508" cy="66025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t>Tutoriel d’utilisation (administrateur d’organisme référent ou représentant)</a:t>
            </a:r>
          </a:p>
        </p:txBody>
      </p:sp>
      <p:sp>
        <p:nvSpPr>
          <p:cNvPr id="6" name="ZoneTexte 5">
            <a:extLst>
              <a:ext uri="{FF2B5EF4-FFF2-40B4-BE49-F238E27FC236}">
                <a16:creationId xmlns:a16="http://schemas.microsoft.com/office/drawing/2014/main" id="{51FC51B5-ACF9-4538-BD50-1EDCDF57A30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pic>
        <p:nvPicPr>
          <p:cNvPr id="7" name="Image 6" descr="Une image contenant texte&#10;&#10;Description générée automatiquement">
            <a:extLst>
              <a:ext uri="{FF2B5EF4-FFF2-40B4-BE49-F238E27FC236}">
                <a16:creationId xmlns:a16="http://schemas.microsoft.com/office/drawing/2014/main" id="{29D3F3FA-3F85-422F-A044-F6C1067B0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4722" y="5210956"/>
            <a:ext cx="2341736" cy="812263"/>
          </a:xfrm>
          <a:prstGeom prst="rect">
            <a:avLst/>
          </a:prstGeom>
        </p:spPr>
      </p:pic>
      <p:pic>
        <p:nvPicPr>
          <p:cNvPr id="8" name="Image 7">
            <a:extLst>
              <a:ext uri="{FF2B5EF4-FFF2-40B4-BE49-F238E27FC236}">
                <a16:creationId xmlns:a16="http://schemas.microsoft.com/office/drawing/2014/main" id="{9331EA80-763C-4AE9-AA23-3768894BE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2" y="5011177"/>
            <a:ext cx="2567909" cy="1211822"/>
          </a:xfrm>
          <a:prstGeom prst="rect">
            <a:avLst/>
          </a:prstGeom>
        </p:spPr>
      </p:pic>
      <p:sp>
        <p:nvSpPr>
          <p:cNvPr id="3" name="Espace réservé du numéro de diapositive 2">
            <a:extLst>
              <a:ext uri="{FF2B5EF4-FFF2-40B4-BE49-F238E27FC236}">
                <a16:creationId xmlns:a16="http://schemas.microsoft.com/office/drawing/2014/main" id="{4CBDAEF8-4B0F-4D38-BD9F-0FE5A9450EE3}"/>
              </a:ext>
            </a:extLst>
          </p:cNvPr>
          <p:cNvSpPr>
            <a:spLocks noGrp="1"/>
          </p:cNvSpPr>
          <p:nvPr>
            <p:ph type="sldNum" sz="quarter" idx="12"/>
          </p:nvPr>
        </p:nvSpPr>
        <p:spPr/>
        <p:txBody>
          <a:bodyPr/>
          <a:lstStyle/>
          <a:p>
            <a:fld id="{622E19BC-3DB7-4894-880A-8C5995039174}" type="slidenum">
              <a:rPr lang="fr-FR" smtClean="0"/>
              <a:t>1</a:t>
            </a:fld>
            <a:endParaRPr lang="fr-FR" dirty="0"/>
          </a:p>
        </p:txBody>
      </p:sp>
      <p:pic>
        <p:nvPicPr>
          <p:cNvPr id="9" name="Image 8">
            <a:extLst>
              <a:ext uri="{FF2B5EF4-FFF2-40B4-BE49-F238E27FC236}">
                <a16:creationId xmlns:a16="http://schemas.microsoft.com/office/drawing/2014/main" id="{0A1640C2-620C-6D90-F7C9-E081FA009594}"/>
              </a:ext>
            </a:extLst>
          </p:cNvPr>
          <p:cNvPicPr>
            <a:picLocks noChangeAspect="1"/>
          </p:cNvPicPr>
          <p:nvPr/>
        </p:nvPicPr>
        <p:blipFill rotWithShape="1">
          <a:blip r:embed="rId4">
            <a:extLst>
              <a:ext uri="{28A0092B-C50C-407E-A947-70E740481C1C}">
                <a14:useLocalDpi xmlns:a14="http://schemas.microsoft.com/office/drawing/2010/main" val="0"/>
              </a:ext>
            </a:extLst>
          </a:blip>
          <a:srcRect t="49626"/>
          <a:stretch/>
        </p:blipFill>
        <p:spPr>
          <a:xfrm>
            <a:off x="5435097" y="446363"/>
            <a:ext cx="6756903" cy="1015962"/>
          </a:xfrm>
          <a:prstGeom prst="rect">
            <a:avLst/>
          </a:prstGeom>
        </p:spPr>
      </p:pic>
      <p:pic>
        <p:nvPicPr>
          <p:cNvPr id="10" name="Image 9">
            <a:extLst>
              <a:ext uri="{FF2B5EF4-FFF2-40B4-BE49-F238E27FC236}">
                <a16:creationId xmlns:a16="http://schemas.microsoft.com/office/drawing/2014/main" id="{A03960F0-38A9-0098-D23E-0546FAAD5C2F}"/>
              </a:ext>
            </a:extLst>
          </p:cNvPr>
          <p:cNvPicPr>
            <a:picLocks noChangeAspect="1"/>
          </p:cNvPicPr>
          <p:nvPr/>
        </p:nvPicPr>
        <p:blipFill rotWithShape="1">
          <a:blip r:embed="rId4">
            <a:extLst>
              <a:ext uri="{28A0092B-C50C-407E-A947-70E740481C1C}">
                <a14:useLocalDpi xmlns:a14="http://schemas.microsoft.com/office/drawing/2010/main" val="0"/>
              </a:ext>
            </a:extLst>
          </a:blip>
          <a:srcRect b="55254"/>
          <a:stretch/>
        </p:blipFill>
        <p:spPr>
          <a:xfrm>
            <a:off x="0" y="446363"/>
            <a:ext cx="6756903" cy="902455"/>
          </a:xfrm>
          <a:prstGeom prst="rect">
            <a:avLst/>
          </a:prstGeom>
        </p:spPr>
      </p:pic>
      <p:sp>
        <p:nvSpPr>
          <p:cNvPr id="11" name="ZoneTexte 10">
            <a:extLst>
              <a:ext uri="{FF2B5EF4-FFF2-40B4-BE49-F238E27FC236}">
                <a16:creationId xmlns:a16="http://schemas.microsoft.com/office/drawing/2014/main" id="{F7798ADE-DC8F-BDFE-F2DC-EFA34CA70C28}"/>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311020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F76A275-95CE-40E0-87F3-191589B6F125}"/>
              </a:ext>
            </a:extLst>
          </p:cNvPr>
          <p:cNvPicPr>
            <a:picLocks noChangeAspect="1"/>
          </p:cNvPicPr>
          <p:nvPr/>
        </p:nvPicPr>
        <p:blipFill>
          <a:blip r:embed="rId3"/>
          <a:stretch>
            <a:fillRect/>
          </a:stretch>
        </p:blipFill>
        <p:spPr>
          <a:xfrm>
            <a:off x="5689263" y="3928214"/>
            <a:ext cx="6095999" cy="2349779"/>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3" name="Rectangle 22">
            <a:extLst>
              <a:ext uri="{FF2B5EF4-FFF2-40B4-BE49-F238E27FC236}">
                <a16:creationId xmlns:a16="http://schemas.microsoft.com/office/drawing/2014/main" id="{6A68328B-E079-4268-BD0A-F744CDCA9877}"/>
              </a:ext>
            </a:extLst>
          </p:cNvPr>
          <p:cNvSpPr/>
          <p:nvPr/>
        </p:nvSpPr>
        <p:spPr>
          <a:xfrm>
            <a:off x="8063970" y="2089746"/>
            <a:ext cx="3137420" cy="66577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885F7243-1FB5-4828-827C-A62C95335151}"/>
              </a:ext>
            </a:extLst>
          </p:cNvPr>
          <p:cNvSpPr txBox="1"/>
          <p:nvPr/>
        </p:nvSpPr>
        <p:spPr>
          <a:xfrm>
            <a:off x="8086452" y="2114584"/>
            <a:ext cx="3194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un dégât de gibier</a:t>
            </a:r>
          </a:p>
        </p:txBody>
      </p:sp>
      <p:sp>
        <p:nvSpPr>
          <p:cNvPr id="38" name="Rectangle 37">
            <a:extLst>
              <a:ext uri="{FF2B5EF4-FFF2-40B4-BE49-F238E27FC236}">
                <a16:creationId xmlns:a16="http://schemas.microsoft.com/office/drawing/2014/main" id="{AB18BBA9-8140-439D-939E-8C975620DF32}"/>
              </a:ext>
            </a:extLst>
          </p:cNvPr>
          <p:cNvSpPr/>
          <p:nvPr/>
        </p:nvSpPr>
        <p:spPr>
          <a:xfrm>
            <a:off x="8955427" y="829400"/>
            <a:ext cx="3137420" cy="66577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ZoneTexte 38">
            <a:extLst>
              <a:ext uri="{FF2B5EF4-FFF2-40B4-BE49-F238E27FC236}">
                <a16:creationId xmlns:a16="http://schemas.microsoft.com/office/drawing/2014/main" id="{F09F7CD1-AF0C-4D48-9C22-DC1769316642}"/>
              </a:ext>
            </a:extLst>
          </p:cNvPr>
          <p:cNvSpPr txBox="1"/>
          <p:nvPr/>
        </p:nvSpPr>
        <p:spPr>
          <a:xfrm>
            <a:off x="8888679" y="839120"/>
            <a:ext cx="3194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consulter un dégât de gibier</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315510"/>
            <a:ext cx="3888764" cy="94088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D72A793B-DC63-4726-A98A-C7A99B4006C7}"/>
              </a:ext>
            </a:extLst>
          </p:cNvPr>
          <p:cNvSpPr txBox="1"/>
          <p:nvPr/>
        </p:nvSpPr>
        <p:spPr>
          <a:xfrm>
            <a:off x="141456" y="5346742"/>
            <a:ext cx="3871744"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saisir des dégâts de gibier » pour accéder à toutes ces fonctionnalités</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A44EAFE-F202-431B-A384-F45FC7147866}"/>
              </a:ext>
            </a:extLst>
          </p:cNvPr>
          <p:cNvSpPr/>
          <p:nvPr/>
        </p:nvSpPr>
        <p:spPr>
          <a:xfrm>
            <a:off x="358306" y="2697661"/>
            <a:ext cx="1461068" cy="33777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1" name="Connecteur droit 30">
            <a:extLst>
              <a:ext uri="{FF2B5EF4-FFF2-40B4-BE49-F238E27FC236}">
                <a16:creationId xmlns:a16="http://schemas.microsoft.com/office/drawing/2014/main" id="{E1A44587-3577-482B-AFE3-803D24395145}"/>
              </a:ext>
            </a:extLst>
          </p:cNvPr>
          <p:cNvCxnSpPr>
            <a:cxnSpLocks/>
          </p:cNvCxnSpPr>
          <p:nvPr/>
        </p:nvCxnSpPr>
        <p:spPr>
          <a:xfrm>
            <a:off x="1819374" y="3035431"/>
            <a:ext cx="215996" cy="892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74ED5E31-5E21-44D0-94CF-5DD3BE1553BC}"/>
              </a:ext>
            </a:extLst>
          </p:cNvPr>
          <p:cNvCxnSpPr>
            <a:cxnSpLocks/>
          </p:cNvCxnSpPr>
          <p:nvPr/>
        </p:nvCxnSpPr>
        <p:spPr>
          <a:xfrm>
            <a:off x="2035370" y="3928214"/>
            <a:ext cx="3479310" cy="2290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C011513-068C-4EED-9B18-A84A079F1313}"/>
              </a:ext>
            </a:extLst>
          </p:cNvPr>
          <p:cNvSpPr/>
          <p:nvPr/>
        </p:nvSpPr>
        <p:spPr>
          <a:xfrm>
            <a:off x="11586959" y="5991385"/>
            <a:ext cx="198303" cy="26500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0301F59-AF7E-4D33-A1B3-F92B30E0B44D}"/>
              </a:ext>
            </a:extLst>
          </p:cNvPr>
          <p:cNvSpPr/>
          <p:nvPr/>
        </p:nvSpPr>
        <p:spPr>
          <a:xfrm>
            <a:off x="11367143" y="5991385"/>
            <a:ext cx="198303" cy="26500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Connecteur droit avec flèche 40">
            <a:extLst>
              <a:ext uri="{FF2B5EF4-FFF2-40B4-BE49-F238E27FC236}">
                <a16:creationId xmlns:a16="http://schemas.microsoft.com/office/drawing/2014/main" id="{11588AF3-2F46-4E35-B9E4-734CFFC86430}"/>
              </a:ext>
            </a:extLst>
          </p:cNvPr>
          <p:cNvCxnSpPr>
            <a:cxnSpLocks/>
          </p:cNvCxnSpPr>
          <p:nvPr/>
        </p:nvCxnSpPr>
        <p:spPr>
          <a:xfrm flipH="1" flipV="1">
            <a:off x="10535108" y="2862226"/>
            <a:ext cx="971636" cy="31183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35A36F1D-1C60-4193-9CF7-3CC869521381}"/>
              </a:ext>
            </a:extLst>
          </p:cNvPr>
          <p:cNvCxnSpPr>
            <a:cxnSpLocks/>
          </p:cNvCxnSpPr>
          <p:nvPr/>
        </p:nvCxnSpPr>
        <p:spPr>
          <a:xfrm flipH="1" flipV="1">
            <a:off x="11651484" y="1570558"/>
            <a:ext cx="42545" cy="4442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D40F6430-073E-16C0-A9F6-47017E6A184C}"/>
              </a:ext>
            </a:extLst>
          </p:cNvPr>
          <p:cNvGrpSpPr/>
          <p:nvPr/>
        </p:nvGrpSpPr>
        <p:grpSpPr>
          <a:xfrm>
            <a:off x="157691" y="891740"/>
            <a:ext cx="6513690" cy="4174851"/>
            <a:chOff x="157691" y="891740"/>
            <a:chExt cx="6513690" cy="4174851"/>
          </a:xfrm>
        </p:grpSpPr>
        <p:pic>
          <p:nvPicPr>
            <p:cNvPr id="7" name="Image 6">
              <a:extLst>
                <a:ext uri="{FF2B5EF4-FFF2-40B4-BE49-F238E27FC236}">
                  <a16:creationId xmlns:a16="http://schemas.microsoft.com/office/drawing/2014/main" id="{A5941FC6-8D79-DC8E-5C18-0F10E86C7552}"/>
                </a:ext>
              </a:extLst>
            </p:cNvPr>
            <p:cNvPicPr>
              <a:picLocks noChangeAspect="1"/>
            </p:cNvPicPr>
            <p:nvPr/>
          </p:nvPicPr>
          <p:blipFill rotWithShape="1">
            <a:blip r:embed="rId4"/>
            <a:srcRect t="1091"/>
            <a:stretch/>
          </p:blipFill>
          <p:spPr>
            <a:xfrm>
              <a:off x="157691" y="891740"/>
              <a:ext cx="6513690" cy="4174851"/>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44E5F143-20F7-A195-F78D-AD8F4336A29E}"/>
                </a:ext>
              </a:extLst>
            </p:cNvPr>
            <p:cNvPicPr>
              <a:picLocks noChangeAspect="1"/>
            </p:cNvPicPr>
            <p:nvPr/>
          </p:nvPicPr>
          <p:blipFill>
            <a:blip r:embed="rId5"/>
            <a:stretch>
              <a:fillRect/>
            </a:stretch>
          </p:blipFill>
          <p:spPr>
            <a:xfrm>
              <a:off x="313454" y="1634687"/>
              <a:ext cx="3546331" cy="229007"/>
            </a:xfrm>
            <a:prstGeom prst="rect">
              <a:avLst/>
            </a:prstGeom>
          </p:spPr>
        </p:pic>
      </p:grpSp>
      <p:sp>
        <p:nvSpPr>
          <p:cNvPr id="10" name="ZoneTexte 9">
            <a:extLst>
              <a:ext uri="{FF2B5EF4-FFF2-40B4-BE49-F238E27FC236}">
                <a16:creationId xmlns:a16="http://schemas.microsoft.com/office/drawing/2014/main" id="{8FC8F213-069F-149F-7E4E-C9A43E8A0E66}"/>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168354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056064"/>
            <a:ext cx="3888764" cy="120032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C9E71A45-673A-4012-A326-573F68A022ED}"/>
              </a:ext>
            </a:extLst>
          </p:cNvPr>
          <p:cNvSpPr txBox="1"/>
          <p:nvPr/>
        </p:nvSpPr>
        <p:spPr>
          <a:xfrm>
            <a:off x="-159564" y="5131562"/>
            <a:ext cx="4456765"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Cartographie » pour accéder à la cartographie de la France métropolitaine représentant les dégâts de gibier</a:t>
            </a:r>
          </a:p>
        </p:txBody>
      </p:sp>
      <p:sp>
        <p:nvSpPr>
          <p:cNvPr id="14" name="Rectangle 13">
            <a:extLst>
              <a:ext uri="{FF2B5EF4-FFF2-40B4-BE49-F238E27FC236}">
                <a16:creationId xmlns:a16="http://schemas.microsoft.com/office/drawing/2014/main" id="{56572638-6954-4E15-8E1A-FA8A8DAD1E18}"/>
              </a:ext>
            </a:extLst>
          </p:cNvPr>
          <p:cNvSpPr/>
          <p:nvPr/>
        </p:nvSpPr>
        <p:spPr>
          <a:xfrm>
            <a:off x="550870" y="2908690"/>
            <a:ext cx="1287358" cy="26814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7C76DF43-7CDE-4865-B5E0-27B990B4EF9A}"/>
              </a:ext>
            </a:extLst>
          </p:cNvPr>
          <p:cNvCxnSpPr>
            <a:cxnSpLocks/>
          </p:cNvCxnSpPr>
          <p:nvPr/>
        </p:nvCxnSpPr>
        <p:spPr>
          <a:xfrm>
            <a:off x="1838228" y="3176834"/>
            <a:ext cx="509046" cy="883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FD73F473-8A84-4164-8CAA-4E6B87F45CCF}"/>
              </a:ext>
            </a:extLst>
          </p:cNvPr>
          <p:cNvCxnSpPr>
            <a:cxnSpLocks/>
          </p:cNvCxnSpPr>
          <p:nvPr/>
        </p:nvCxnSpPr>
        <p:spPr>
          <a:xfrm>
            <a:off x="2337847" y="4060608"/>
            <a:ext cx="22152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1CBEE2E1-3ECD-1022-905E-8E33BEFEA3ED}"/>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43A5581C-C0CE-B50A-E0DF-C2F370FE449B}"/>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3B8FD6D1-70EB-C969-8CA7-A8E335164FD1}"/>
                </a:ext>
              </a:extLst>
            </p:cNvPr>
            <p:cNvPicPr>
              <a:picLocks noChangeAspect="1"/>
            </p:cNvPicPr>
            <p:nvPr/>
          </p:nvPicPr>
          <p:blipFill>
            <a:blip r:embed="rId4"/>
            <a:stretch>
              <a:fillRect/>
            </a:stretch>
          </p:blipFill>
          <p:spPr>
            <a:xfrm>
              <a:off x="521921" y="1641896"/>
              <a:ext cx="3208250" cy="207175"/>
            </a:xfrm>
            <a:prstGeom prst="rect">
              <a:avLst/>
            </a:prstGeom>
          </p:spPr>
        </p:pic>
      </p:grpSp>
      <p:pic>
        <p:nvPicPr>
          <p:cNvPr id="11" name="Image 10">
            <a:extLst>
              <a:ext uri="{FF2B5EF4-FFF2-40B4-BE49-F238E27FC236}">
                <a16:creationId xmlns:a16="http://schemas.microsoft.com/office/drawing/2014/main" id="{1D02EE12-334D-AE37-8D1B-E639D73CBA66}"/>
              </a:ext>
            </a:extLst>
          </p:cNvPr>
          <p:cNvPicPr>
            <a:picLocks noChangeAspect="1"/>
          </p:cNvPicPr>
          <p:nvPr/>
        </p:nvPicPr>
        <p:blipFill rotWithShape="1">
          <a:blip r:embed="rId5"/>
          <a:srcRect t="8942"/>
          <a:stretch/>
        </p:blipFill>
        <p:spPr>
          <a:xfrm>
            <a:off x="4628594" y="3428999"/>
            <a:ext cx="6960874" cy="2591893"/>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C4F44556-7763-647B-9FB0-D586B248A1F1}"/>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877942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056063"/>
            <a:ext cx="3888764" cy="140007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FF9132CB-DFD1-490D-B995-AE338992CECF}"/>
              </a:ext>
            </a:extLst>
          </p:cNvPr>
          <p:cNvSpPr txBox="1"/>
          <p:nvPr/>
        </p:nvSpPr>
        <p:spPr>
          <a:xfrm>
            <a:off x="179301" y="5102321"/>
            <a:ext cx="3799863"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Synthèses » pour accéder à la synthèse des dégâts de gibier et aux données des jeunes peuplements et à la synthèse des indices de pression</a:t>
            </a:r>
          </a:p>
        </p:txBody>
      </p:sp>
      <p:sp>
        <p:nvSpPr>
          <p:cNvPr id="16" name="Rectangle 15">
            <a:extLst>
              <a:ext uri="{FF2B5EF4-FFF2-40B4-BE49-F238E27FC236}">
                <a16:creationId xmlns:a16="http://schemas.microsoft.com/office/drawing/2014/main" id="{9E9DE9DC-F845-49EC-A69D-33D0517158D6}"/>
              </a:ext>
            </a:extLst>
          </p:cNvPr>
          <p:cNvSpPr/>
          <p:nvPr/>
        </p:nvSpPr>
        <p:spPr>
          <a:xfrm>
            <a:off x="563570" y="3191831"/>
            <a:ext cx="1255803" cy="27197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Connecteur droit 16">
            <a:extLst>
              <a:ext uri="{FF2B5EF4-FFF2-40B4-BE49-F238E27FC236}">
                <a16:creationId xmlns:a16="http://schemas.microsoft.com/office/drawing/2014/main" id="{271A4814-F4DE-485B-980E-9127B632A281}"/>
              </a:ext>
            </a:extLst>
          </p:cNvPr>
          <p:cNvCxnSpPr>
            <a:cxnSpLocks/>
          </p:cNvCxnSpPr>
          <p:nvPr/>
        </p:nvCxnSpPr>
        <p:spPr>
          <a:xfrm>
            <a:off x="1819373" y="3473236"/>
            <a:ext cx="204993" cy="12487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6217AE95-D99B-46CF-93A0-A85EDAE2E1C4}"/>
              </a:ext>
            </a:extLst>
          </p:cNvPr>
          <p:cNvCxnSpPr>
            <a:cxnSpLocks/>
          </p:cNvCxnSpPr>
          <p:nvPr/>
        </p:nvCxnSpPr>
        <p:spPr>
          <a:xfrm>
            <a:off x="2017437" y="4721956"/>
            <a:ext cx="22840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75B2BBDB-1DA9-2DFC-6933-308F9FCCF3A0}"/>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077C6C30-77E9-73E4-A698-AA329717BD60}"/>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DED7B45D-5263-667E-B429-3F702E54D28F}"/>
                </a:ext>
              </a:extLst>
            </p:cNvPr>
            <p:cNvPicPr>
              <a:picLocks noChangeAspect="1"/>
            </p:cNvPicPr>
            <p:nvPr/>
          </p:nvPicPr>
          <p:blipFill>
            <a:blip r:embed="rId4"/>
            <a:stretch>
              <a:fillRect/>
            </a:stretch>
          </p:blipFill>
          <p:spPr>
            <a:xfrm>
              <a:off x="521923" y="1664089"/>
              <a:ext cx="3034078" cy="195928"/>
            </a:xfrm>
            <a:prstGeom prst="rect">
              <a:avLst/>
            </a:prstGeom>
          </p:spPr>
        </p:pic>
      </p:grpSp>
      <p:pic>
        <p:nvPicPr>
          <p:cNvPr id="9" name="Image 8">
            <a:extLst>
              <a:ext uri="{FF2B5EF4-FFF2-40B4-BE49-F238E27FC236}">
                <a16:creationId xmlns:a16="http://schemas.microsoft.com/office/drawing/2014/main" id="{4166C63B-CD15-01DD-8952-5900FD1A37A1}"/>
              </a:ext>
            </a:extLst>
          </p:cNvPr>
          <p:cNvPicPr>
            <a:picLocks noChangeAspect="1"/>
          </p:cNvPicPr>
          <p:nvPr/>
        </p:nvPicPr>
        <p:blipFill rotWithShape="1">
          <a:blip r:embed="rId5"/>
          <a:srcRect t="9667"/>
          <a:stretch/>
        </p:blipFill>
        <p:spPr>
          <a:xfrm>
            <a:off x="4392385" y="3473236"/>
            <a:ext cx="6996224" cy="2541283"/>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922C5E31-DE9B-4062-7232-213A3AA012EF}"/>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2996312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663C2F-F6A0-4C2E-8FDB-2A12956A08E5}"/>
              </a:ext>
            </a:extLst>
          </p:cNvPr>
          <p:cNvSpPr/>
          <p:nvPr/>
        </p:nvSpPr>
        <p:spPr>
          <a:xfrm>
            <a:off x="124436" y="4902513"/>
            <a:ext cx="4959773" cy="164770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A6D58C2-0F44-4489-88CD-29CAA8D39A2F}"/>
              </a:ext>
            </a:extLst>
          </p:cNvPr>
          <p:cNvSpPr/>
          <p:nvPr/>
        </p:nvSpPr>
        <p:spPr>
          <a:xfrm>
            <a:off x="558758" y="3438141"/>
            <a:ext cx="1260616" cy="23831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AD7CBF8E-B365-4E71-9098-D1F651304482}"/>
              </a:ext>
            </a:extLst>
          </p:cNvPr>
          <p:cNvCxnSpPr>
            <a:cxnSpLocks/>
          </p:cNvCxnSpPr>
          <p:nvPr/>
        </p:nvCxnSpPr>
        <p:spPr>
          <a:xfrm>
            <a:off x="1819374" y="3676454"/>
            <a:ext cx="250726" cy="372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99E4930C-D109-49BF-B996-C67D23D5C172}"/>
              </a:ext>
            </a:extLst>
          </p:cNvPr>
          <p:cNvCxnSpPr>
            <a:cxnSpLocks/>
          </p:cNvCxnSpPr>
          <p:nvPr/>
        </p:nvCxnSpPr>
        <p:spPr>
          <a:xfrm>
            <a:off x="2051246" y="4048698"/>
            <a:ext cx="38125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FBA1D03E-1284-FD85-4E60-A9430C3E9D27}"/>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1CA3A201-3371-9A13-B1C1-B9787937DCB1}"/>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F110DACA-3DE5-7162-5D78-E4D2451ACC37}"/>
                </a:ext>
              </a:extLst>
            </p:cNvPr>
            <p:cNvPicPr>
              <a:picLocks noChangeAspect="1"/>
            </p:cNvPicPr>
            <p:nvPr/>
          </p:nvPicPr>
          <p:blipFill>
            <a:blip r:embed="rId4"/>
            <a:stretch>
              <a:fillRect/>
            </a:stretch>
          </p:blipFill>
          <p:spPr>
            <a:xfrm>
              <a:off x="504349" y="1652276"/>
              <a:ext cx="3066165" cy="198000"/>
            </a:xfrm>
            <a:prstGeom prst="rect">
              <a:avLst/>
            </a:prstGeom>
          </p:spPr>
        </p:pic>
      </p:grpSp>
      <p:pic>
        <p:nvPicPr>
          <p:cNvPr id="8" name="Image 7">
            <a:extLst>
              <a:ext uri="{FF2B5EF4-FFF2-40B4-BE49-F238E27FC236}">
                <a16:creationId xmlns:a16="http://schemas.microsoft.com/office/drawing/2014/main" id="{0632E500-CF31-B98E-1026-849012A0F26B}"/>
              </a:ext>
            </a:extLst>
          </p:cNvPr>
          <p:cNvPicPr>
            <a:picLocks noChangeAspect="1"/>
          </p:cNvPicPr>
          <p:nvPr/>
        </p:nvPicPr>
        <p:blipFill>
          <a:blip r:embed="rId5"/>
          <a:stretch>
            <a:fillRect/>
          </a:stretch>
        </p:blipFill>
        <p:spPr>
          <a:xfrm>
            <a:off x="5331773" y="1852060"/>
            <a:ext cx="5976921" cy="4852051"/>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E1547F6C-BEAD-057C-77FF-8EEF3F9939C3}"/>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
        <p:nvSpPr>
          <p:cNvPr id="7" name="ZoneTexte 6">
            <a:extLst>
              <a:ext uri="{FF2B5EF4-FFF2-40B4-BE49-F238E27FC236}">
                <a16:creationId xmlns:a16="http://schemas.microsoft.com/office/drawing/2014/main" id="{1C1A7279-0FF3-F83A-2368-F36000F24431}"/>
              </a:ext>
            </a:extLst>
          </p:cNvPr>
          <p:cNvSpPr txBox="1"/>
          <p:nvPr/>
        </p:nvSpPr>
        <p:spPr>
          <a:xfrm>
            <a:off x="149046" y="5033869"/>
            <a:ext cx="4910552"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Export de données » pour exporter sous format Excel vos signalements nominatifs de dégâts de gibier (tout votre organisme ou tout votre territoire, selon vos droits) ou tous les signalements de dégâts de gibier anonymisés de la plateforme. Vous pouvez également exporter vos îlots de reboisement</a:t>
            </a:r>
          </a:p>
        </p:txBody>
      </p:sp>
    </p:spTree>
    <p:extLst>
      <p:ext uri="{BB962C8B-B14F-4D97-AF65-F5344CB8AC3E}">
        <p14:creationId xmlns:p14="http://schemas.microsoft.com/office/powerpoint/2010/main" val="3121760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F9D491A8-52B4-34DF-3B27-49764B882506}"/>
              </a:ext>
            </a:extLst>
          </p:cNvPr>
          <p:cNvGrpSpPr/>
          <p:nvPr/>
        </p:nvGrpSpPr>
        <p:grpSpPr>
          <a:xfrm>
            <a:off x="343137" y="974455"/>
            <a:ext cx="6035667" cy="3868469"/>
            <a:chOff x="343137" y="974455"/>
            <a:chExt cx="6035667" cy="3868469"/>
          </a:xfrm>
        </p:grpSpPr>
        <p:pic>
          <p:nvPicPr>
            <p:cNvPr id="5" name="Image 4">
              <a:extLst>
                <a:ext uri="{FF2B5EF4-FFF2-40B4-BE49-F238E27FC236}">
                  <a16:creationId xmlns:a16="http://schemas.microsoft.com/office/drawing/2014/main" id="{20DF0DA8-2A90-5964-2A2D-BA42C208FC05}"/>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E5446B07-ED00-5210-F723-3890377D7B71}"/>
                </a:ext>
              </a:extLst>
            </p:cNvPr>
            <p:cNvPicPr>
              <a:picLocks noChangeAspect="1"/>
            </p:cNvPicPr>
            <p:nvPr/>
          </p:nvPicPr>
          <p:blipFill>
            <a:blip r:embed="rId4"/>
            <a:stretch>
              <a:fillRect/>
            </a:stretch>
          </p:blipFill>
          <p:spPr>
            <a:xfrm>
              <a:off x="519517" y="1683422"/>
              <a:ext cx="3093793" cy="199784"/>
            </a:xfrm>
            <a:prstGeom prst="rect">
              <a:avLst/>
            </a:prstGeom>
          </p:spPr>
        </p:pic>
      </p:grpSp>
      <p:pic>
        <p:nvPicPr>
          <p:cNvPr id="11" name="Image 10">
            <a:extLst>
              <a:ext uri="{FF2B5EF4-FFF2-40B4-BE49-F238E27FC236}">
                <a16:creationId xmlns:a16="http://schemas.microsoft.com/office/drawing/2014/main" id="{614BB3AE-BC0D-D6E9-9231-0B77CB9398DF}"/>
              </a:ext>
            </a:extLst>
          </p:cNvPr>
          <p:cNvPicPr>
            <a:picLocks noChangeAspect="1"/>
          </p:cNvPicPr>
          <p:nvPr/>
        </p:nvPicPr>
        <p:blipFill rotWithShape="1">
          <a:blip r:embed="rId5"/>
          <a:srcRect t="8388"/>
          <a:stretch/>
        </p:blipFill>
        <p:spPr>
          <a:xfrm>
            <a:off x="4838325" y="3541486"/>
            <a:ext cx="7163181" cy="2659753"/>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663C2F-F6A0-4C2E-8FDB-2A12956A08E5}"/>
              </a:ext>
            </a:extLst>
          </p:cNvPr>
          <p:cNvSpPr/>
          <p:nvPr/>
        </p:nvSpPr>
        <p:spPr>
          <a:xfrm>
            <a:off x="190494" y="5068231"/>
            <a:ext cx="4336519" cy="137592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A6D58C2-0F44-4489-88CD-29CAA8D39A2F}"/>
              </a:ext>
            </a:extLst>
          </p:cNvPr>
          <p:cNvSpPr/>
          <p:nvPr/>
        </p:nvSpPr>
        <p:spPr>
          <a:xfrm>
            <a:off x="555165" y="3696490"/>
            <a:ext cx="1301915" cy="24391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99E4930C-D109-49BF-B996-C67D23D5C172}"/>
              </a:ext>
            </a:extLst>
          </p:cNvPr>
          <p:cNvCxnSpPr>
            <a:cxnSpLocks/>
          </p:cNvCxnSpPr>
          <p:nvPr/>
        </p:nvCxnSpPr>
        <p:spPr>
          <a:xfrm>
            <a:off x="1857080" y="3808388"/>
            <a:ext cx="31862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2CDAB7BA-2239-40E7-9227-39654F5DFD55}"/>
              </a:ext>
            </a:extLst>
          </p:cNvPr>
          <p:cNvSpPr txBox="1"/>
          <p:nvPr/>
        </p:nvSpPr>
        <p:spPr>
          <a:xfrm>
            <a:off x="190494" y="5106583"/>
            <a:ext cx="4336518"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«Aide et Ressources» pour accéder aux fiches techniques sur l’abroutissement, les frottis et l’écorçage, à la note sur le fonctionnement de la plateforme et les protocoles d’estimation des dégâts, etc. </a:t>
            </a:r>
          </a:p>
        </p:txBody>
      </p:sp>
      <p:sp>
        <p:nvSpPr>
          <p:cNvPr id="9" name="ZoneTexte 8">
            <a:extLst>
              <a:ext uri="{FF2B5EF4-FFF2-40B4-BE49-F238E27FC236}">
                <a16:creationId xmlns:a16="http://schemas.microsoft.com/office/drawing/2014/main" id="{51B35E60-55DB-3D94-002A-695340AD831A}"/>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3965725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5A34744F-9702-29D2-1468-67F201E3626D}"/>
              </a:ext>
            </a:extLst>
          </p:cNvPr>
          <p:cNvPicPr>
            <a:picLocks noChangeAspect="1"/>
          </p:cNvPicPr>
          <p:nvPr/>
        </p:nvPicPr>
        <p:blipFill>
          <a:blip r:embed="rId3"/>
          <a:stretch>
            <a:fillRect/>
          </a:stretch>
        </p:blipFill>
        <p:spPr>
          <a:xfrm>
            <a:off x="8092287" y="2456622"/>
            <a:ext cx="2531835" cy="4180361"/>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D58EDF91-BC8F-EB59-DBD9-BDFF7483A663}"/>
              </a:ext>
            </a:extLst>
          </p:cNvPr>
          <p:cNvPicPr>
            <a:picLocks noChangeAspect="1"/>
          </p:cNvPicPr>
          <p:nvPr/>
        </p:nvPicPr>
        <p:blipFill>
          <a:blip r:embed="rId4"/>
          <a:stretch>
            <a:fillRect/>
          </a:stretch>
        </p:blipFill>
        <p:spPr>
          <a:xfrm>
            <a:off x="500679" y="796021"/>
            <a:ext cx="7384703" cy="5339909"/>
          </a:xfrm>
          <a:prstGeom prst="rect">
            <a:avLst/>
          </a:prstGeom>
        </p:spPr>
      </p:pic>
      <p:sp>
        <p:nvSpPr>
          <p:cNvPr id="35" name="Rectangle 34">
            <a:extLst>
              <a:ext uri="{FF2B5EF4-FFF2-40B4-BE49-F238E27FC236}">
                <a16:creationId xmlns:a16="http://schemas.microsoft.com/office/drawing/2014/main" id="{2121FB80-F83E-D638-2838-1488011AE51A}"/>
              </a:ext>
            </a:extLst>
          </p:cNvPr>
          <p:cNvSpPr/>
          <p:nvPr/>
        </p:nvSpPr>
        <p:spPr>
          <a:xfrm>
            <a:off x="3096755" y="3648614"/>
            <a:ext cx="2192552" cy="52322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0CF51D3-06AC-A967-DF2B-E0D33BE80767}"/>
              </a:ext>
            </a:extLst>
          </p:cNvPr>
          <p:cNvSpPr/>
          <p:nvPr/>
        </p:nvSpPr>
        <p:spPr>
          <a:xfrm>
            <a:off x="162055" y="938931"/>
            <a:ext cx="2192552" cy="3693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itre 1">
            <a:extLst>
              <a:ext uri="{FF2B5EF4-FFF2-40B4-BE49-F238E27FC236}">
                <a16:creationId xmlns:a16="http://schemas.microsoft.com/office/drawing/2014/main" id="{9C5DFB59-B1F5-4701-BC55-40BFA4CA36A8}"/>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10" name="ZoneTexte 9">
            <a:extLst>
              <a:ext uri="{FF2B5EF4-FFF2-40B4-BE49-F238E27FC236}">
                <a16:creationId xmlns:a16="http://schemas.microsoft.com/office/drawing/2014/main" id="{70859FDF-FC55-639F-26D0-B73204781790}"/>
              </a:ext>
            </a:extLst>
          </p:cNvPr>
          <p:cNvSpPr txBox="1"/>
          <p:nvPr/>
        </p:nvSpPr>
        <p:spPr>
          <a:xfrm>
            <a:off x="0" y="6559951"/>
            <a:ext cx="2054409" cy="307777"/>
          </a:xfrm>
          <a:prstGeom prst="rect">
            <a:avLst/>
          </a:prstGeom>
          <a:noFill/>
        </p:spPr>
        <p:txBody>
          <a:bodyPr wrap="none" rtlCol="0">
            <a:spAutoFit/>
          </a:bodyPr>
          <a:lstStyle/>
          <a:p>
            <a:r>
              <a:rPr lang="fr-FR" sz="1400" dirty="0"/>
              <a:t>© GIP ATGeRi Juillet 2024</a:t>
            </a:r>
          </a:p>
        </p:txBody>
      </p:sp>
      <p:sp>
        <p:nvSpPr>
          <p:cNvPr id="12" name="Espace réservé du numéro de diapositive 2">
            <a:extLst>
              <a:ext uri="{FF2B5EF4-FFF2-40B4-BE49-F238E27FC236}">
                <a16:creationId xmlns:a16="http://schemas.microsoft.com/office/drawing/2014/main" id="{42D2FEC7-1C46-B8E7-418A-6179C345C3BF}"/>
              </a:ext>
            </a:extLst>
          </p:cNvPr>
          <p:cNvSpPr>
            <a:spLocks noGrp="1"/>
          </p:cNvSpPr>
          <p:nvPr>
            <p:ph type="sldNum" sz="quarter" idx="12"/>
          </p:nvPr>
        </p:nvSpPr>
        <p:spPr>
          <a:xfrm>
            <a:off x="7972320" y="6418044"/>
            <a:ext cx="2743200" cy="365125"/>
          </a:xfrm>
        </p:spPr>
        <p:txBody>
          <a:bodyPr/>
          <a:lstStyle/>
          <a:p>
            <a:fld id="{622E19BC-3DB7-4894-880A-8C5995039174}" type="slidenum">
              <a:rPr lang="fr-FR" smtClean="0"/>
              <a:t>15</a:t>
            </a:fld>
            <a:endParaRPr lang="fr-FR" dirty="0"/>
          </a:p>
        </p:txBody>
      </p:sp>
      <p:sp>
        <p:nvSpPr>
          <p:cNvPr id="8" name="Rectangle 7">
            <a:extLst>
              <a:ext uri="{FF2B5EF4-FFF2-40B4-BE49-F238E27FC236}">
                <a16:creationId xmlns:a16="http://schemas.microsoft.com/office/drawing/2014/main" id="{2634D6BA-1690-FC73-0B6E-4F07406193A3}"/>
              </a:ext>
            </a:extLst>
          </p:cNvPr>
          <p:cNvSpPr/>
          <p:nvPr/>
        </p:nvSpPr>
        <p:spPr>
          <a:xfrm>
            <a:off x="8791700" y="812639"/>
            <a:ext cx="3238245" cy="138499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3120052-29F6-5E7A-004C-FDF4A879ED31}"/>
              </a:ext>
            </a:extLst>
          </p:cNvPr>
          <p:cNvSpPr txBox="1"/>
          <p:nvPr/>
        </p:nvSpPr>
        <p:spPr>
          <a:xfrm>
            <a:off x="8791700" y="812639"/>
            <a:ext cx="3125791"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 défaut, la visionneuse s’ouvre avec un message informatif. Il suffit de cliquer sur le bouton correspondant pour fermer le menu, puis de cliquer sur un autre bouton pour ouvrir le menu correspondant.</a:t>
            </a:r>
            <a:endParaRPr lang="fr-FR" sz="1100" dirty="0">
              <a:solidFill>
                <a:prstClr val="black"/>
              </a:solidFill>
              <a:latin typeface="Arial" panose="020B0604020202020204" pitchFamily="34" charset="0"/>
              <a:cs typeface="Arial" panose="020B0604020202020204" pitchFamily="34" charset="0"/>
            </a:endParaRPr>
          </a:p>
        </p:txBody>
      </p:sp>
      <p:cxnSp>
        <p:nvCxnSpPr>
          <p:cNvPr id="7" name="Connecteur droit avec flèche 6">
            <a:extLst>
              <a:ext uri="{FF2B5EF4-FFF2-40B4-BE49-F238E27FC236}">
                <a16:creationId xmlns:a16="http://schemas.microsoft.com/office/drawing/2014/main" id="{2891645B-0E00-9E9D-CDAD-4368298EAF27}"/>
              </a:ext>
            </a:extLst>
          </p:cNvPr>
          <p:cNvCxnSpPr>
            <a:cxnSpLocks/>
          </p:cNvCxnSpPr>
          <p:nvPr/>
        </p:nvCxnSpPr>
        <p:spPr>
          <a:xfrm flipH="1">
            <a:off x="7739406" y="2126762"/>
            <a:ext cx="1124145" cy="4480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8D31AD9-B5A0-345E-4C53-EF3A95349FFE}"/>
              </a:ext>
            </a:extLst>
          </p:cNvPr>
          <p:cNvSpPr/>
          <p:nvPr/>
        </p:nvSpPr>
        <p:spPr>
          <a:xfrm>
            <a:off x="3328451" y="2883837"/>
            <a:ext cx="211862" cy="21928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F939C43-0518-91A9-FF8C-97A0A9C96EED}"/>
              </a:ext>
            </a:extLst>
          </p:cNvPr>
          <p:cNvSpPr/>
          <p:nvPr/>
        </p:nvSpPr>
        <p:spPr>
          <a:xfrm>
            <a:off x="3685929" y="2887329"/>
            <a:ext cx="211862" cy="2190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0DE0AAAB-BDCF-27D7-4330-F2DBF7CDEFB8}"/>
              </a:ext>
            </a:extLst>
          </p:cNvPr>
          <p:cNvCxnSpPr>
            <a:cxnSpLocks/>
          </p:cNvCxnSpPr>
          <p:nvPr/>
        </p:nvCxnSpPr>
        <p:spPr>
          <a:xfrm flipH="1" flipV="1">
            <a:off x="1433858" y="1385049"/>
            <a:ext cx="1894593" cy="14834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C61CD0E-AA57-F2C4-095D-226469F15B36}"/>
              </a:ext>
            </a:extLst>
          </p:cNvPr>
          <p:cNvCxnSpPr>
            <a:cxnSpLocks/>
            <a:stCxn id="15" idx="2"/>
          </p:cNvCxnSpPr>
          <p:nvPr/>
        </p:nvCxnSpPr>
        <p:spPr>
          <a:xfrm>
            <a:off x="3791860" y="3106385"/>
            <a:ext cx="0" cy="5422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2A274CBA-AAC7-A7A4-DFEC-B09DE58FBC33}"/>
              </a:ext>
            </a:extLst>
          </p:cNvPr>
          <p:cNvSpPr txBox="1"/>
          <p:nvPr/>
        </p:nvSpPr>
        <p:spPr>
          <a:xfrm>
            <a:off x="3096755" y="3684936"/>
            <a:ext cx="21925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Déplacer la légende sur la carte</a:t>
            </a:r>
            <a:endParaRPr lang="fr-FR" sz="1100" dirty="0">
              <a:solidFill>
                <a:prstClr val="black"/>
              </a:solidFill>
              <a:latin typeface="Arial" panose="020B060402020202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C75C8223-9243-0ADC-37BE-18C0CECDD531}"/>
              </a:ext>
            </a:extLst>
          </p:cNvPr>
          <p:cNvSpPr txBox="1"/>
          <p:nvPr/>
        </p:nvSpPr>
        <p:spPr>
          <a:xfrm>
            <a:off x="162055" y="972824"/>
            <a:ext cx="2192552"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Masquer la légende</a:t>
            </a:r>
            <a:endParaRPr lang="fr-FR" sz="1100" dirty="0">
              <a:solidFill>
                <a:prstClr val="black"/>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C0B8A51A-A899-620D-1D58-6373FEFB575B}"/>
              </a:ext>
            </a:extLst>
          </p:cNvPr>
          <p:cNvSpPr/>
          <p:nvPr/>
        </p:nvSpPr>
        <p:spPr>
          <a:xfrm>
            <a:off x="10352028" y="6372345"/>
            <a:ext cx="211862" cy="2190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 name="Connecteur droit avec flèche 37">
            <a:extLst>
              <a:ext uri="{FF2B5EF4-FFF2-40B4-BE49-F238E27FC236}">
                <a16:creationId xmlns:a16="http://schemas.microsoft.com/office/drawing/2014/main" id="{E975C85A-A794-45A8-0014-42919CCF45CC}"/>
              </a:ext>
            </a:extLst>
          </p:cNvPr>
          <p:cNvCxnSpPr>
            <a:cxnSpLocks/>
            <a:stCxn id="36" idx="0"/>
          </p:cNvCxnSpPr>
          <p:nvPr/>
        </p:nvCxnSpPr>
        <p:spPr>
          <a:xfrm flipV="1">
            <a:off x="10457959" y="5708802"/>
            <a:ext cx="452758" cy="6635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B089D43-D110-1384-EAE4-1CA22214A33A}"/>
              </a:ext>
            </a:extLst>
          </p:cNvPr>
          <p:cNvSpPr/>
          <p:nvPr/>
        </p:nvSpPr>
        <p:spPr>
          <a:xfrm>
            <a:off x="9819813" y="5271197"/>
            <a:ext cx="2192552" cy="3693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E4EFAF55-E06E-9C77-98DF-16C18106993C}"/>
              </a:ext>
            </a:extLst>
          </p:cNvPr>
          <p:cNvSpPr txBox="1"/>
          <p:nvPr/>
        </p:nvSpPr>
        <p:spPr>
          <a:xfrm>
            <a:off x="9814441" y="5271196"/>
            <a:ext cx="2192552"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Réouvrir la légende</a:t>
            </a:r>
            <a:endParaRPr lang="fr-FR" sz="1100" dirty="0">
              <a:solidFill>
                <a:prstClr val="black"/>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781568F-B3F0-D2D9-4BDC-4968FD6FD959}"/>
              </a:ext>
            </a:extLst>
          </p:cNvPr>
          <p:cNvSpPr/>
          <p:nvPr/>
        </p:nvSpPr>
        <p:spPr>
          <a:xfrm>
            <a:off x="7447175" y="1366195"/>
            <a:ext cx="291539" cy="27406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Connecteur droit avec flèche 21">
            <a:extLst>
              <a:ext uri="{FF2B5EF4-FFF2-40B4-BE49-F238E27FC236}">
                <a16:creationId xmlns:a16="http://schemas.microsoft.com/office/drawing/2014/main" id="{DE1935F0-EB87-66C9-AB6F-8D1A7DBA1D59}"/>
              </a:ext>
            </a:extLst>
          </p:cNvPr>
          <p:cNvCxnSpPr>
            <a:cxnSpLocks/>
          </p:cNvCxnSpPr>
          <p:nvPr/>
        </p:nvCxnSpPr>
        <p:spPr>
          <a:xfrm flipH="1">
            <a:off x="6902695" y="1640263"/>
            <a:ext cx="544480" cy="15691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AF48253-A08C-23EB-1BA0-20B35EAE7374}"/>
              </a:ext>
            </a:extLst>
          </p:cNvPr>
          <p:cNvSpPr/>
          <p:nvPr/>
        </p:nvSpPr>
        <p:spPr>
          <a:xfrm>
            <a:off x="5985989" y="3255086"/>
            <a:ext cx="2192552" cy="111250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ED6D5860-8C3C-0533-556B-5CE689B3FE46}"/>
              </a:ext>
            </a:extLst>
          </p:cNvPr>
          <p:cNvSpPr txBox="1"/>
          <p:nvPr/>
        </p:nvSpPr>
        <p:spPr>
          <a:xfrm>
            <a:off x="5980617" y="3255085"/>
            <a:ext cx="2192552" cy="11695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Rubrique « Aide cartogip regroupant les explications de toutes les fonctionnalités par défaut.</a:t>
            </a:r>
            <a:endParaRPr lang="fr-FR" sz="1100" dirty="0">
              <a:solidFill>
                <a:prstClr val="black"/>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4DDE2BF1-687C-81D9-08D1-E3D81EF906F2}"/>
              </a:ext>
            </a:extLst>
          </p:cNvPr>
          <p:cNvSpPr txBox="1"/>
          <p:nvPr/>
        </p:nvSpPr>
        <p:spPr>
          <a:xfrm>
            <a:off x="7888834" y="-38397"/>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49654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188082-56B9-17E0-590F-3EB2B379F932}"/>
              </a:ext>
            </a:extLst>
          </p:cNvPr>
          <p:cNvPicPr>
            <a:picLocks noChangeAspect="1"/>
          </p:cNvPicPr>
          <p:nvPr/>
        </p:nvPicPr>
        <p:blipFill>
          <a:blip r:embed="rId3"/>
          <a:stretch>
            <a:fillRect/>
          </a:stretch>
        </p:blipFill>
        <p:spPr>
          <a:xfrm>
            <a:off x="757183" y="726095"/>
            <a:ext cx="10736345" cy="5310588"/>
          </a:xfrm>
          <a:prstGeom prst="rect">
            <a:avLst/>
          </a:prstGeom>
        </p:spPr>
      </p:pic>
      <p:sp>
        <p:nvSpPr>
          <p:cNvPr id="18" name="Rectangle 17">
            <a:extLst>
              <a:ext uri="{FF2B5EF4-FFF2-40B4-BE49-F238E27FC236}">
                <a16:creationId xmlns:a16="http://schemas.microsoft.com/office/drawing/2014/main" id="{A5EC88F7-0E5B-488B-9FF9-CB4D809A6257}"/>
              </a:ext>
            </a:extLst>
          </p:cNvPr>
          <p:cNvSpPr/>
          <p:nvPr/>
        </p:nvSpPr>
        <p:spPr>
          <a:xfrm>
            <a:off x="944590" y="1546698"/>
            <a:ext cx="2311990" cy="49999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B791948-C2C9-47E8-9B7C-7680E0CA855A}"/>
              </a:ext>
            </a:extLst>
          </p:cNvPr>
          <p:cNvSpPr/>
          <p:nvPr/>
        </p:nvSpPr>
        <p:spPr>
          <a:xfrm>
            <a:off x="995412" y="2560232"/>
            <a:ext cx="2311991" cy="54718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3C20AB6-676C-45AB-B1B7-87476A9DD461}"/>
              </a:ext>
            </a:extLst>
          </p:cNvPr>
          <p:cNvSpPr/>
          <p:nvPr/>
        </p:nvSpPr>
        <p:spPr>
          <a:xfrm>
            <a:off x="5168230" y="1115259"/>
            <a:ext cx="3334838" cy="99708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244033BB-1606-4D42-9329-E55739AD1138}"/>
              </a:ext>
            </a:extLst>
          </p:cNvPr>
          <p:cNvSpPr txBox="1"/>
          <p:nvPr/>
        </p:nvSpPr>
        <p:spPr>
          <a:xfrm>
            <a:off x="5128547" y="1152135"/>
            <a:ext cx="3474782"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Choisissez votre fond de carte :</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 plan de l’IGN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Vues aériennes de l’IGN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9BB7C47-D0C8-42F7-84FF-F2D4C212918C}"/>
              </a:ext>
            </a:extLst>
          </p:cNvPr>
          <p:cNvSpPr/>
          <p:nvPr/>
        </p:nvSpPr>
        <p:spPr>
          <a:xfrm>
            <a:off x="1491231" y="5011266"/>
            <a:ext cx="2374929" cy="87660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176D838A-A6C6-419A-95B5-C75FA44E3FA8}"/>
              </a:ext>
            </a:extLst>
          </p:cNvPr>
          <p:cNvSpPr txBox="1"/>
          <p:nvPr/>
        </p:nvSpPr>
        <p:spPr>
          <a:xfrm>
            <a:off x="1491231" y="4987903"/>
            <a:ext cx="237492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Cochez ces couches pour ajouter des informations</a:t>
            </a:r>
          </a:p>
        </p:txBody>
      </p:sp>
      <p:cxnSp>
        <p:nvCxnSpPr>
          <p:cNvPr id="33" name="Connecteur droit avec flèche 32">
            <a:extLst>
              <a:ext uri="{FF2B5EF4-FFF2-40B4-BE49-F238E27FC236}">
                <a16:creationId xmlns:a16="http://schemas.microsoft.com/office/drawing/2014/main" id="{1AB51F61-0716-4BAE-8D53-ADFD9C9EDF11}"/>
              </a:ext>
            </a:extLst>
          </p:cNvPr>
          <p:cNvCxnSpPr>
            <a:cxnSpLocks/>
          </p:cNvCxnSpPr>
          <p:nvPr/>
        </p:nvCxnSpPr>
        <p:spPr>
          <a:xfrm flipV="1">
            <a:off x="3296263" y="1697930"/>
            <a:ext cx="2056337" cy="1488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D7A607CA-87EA-45F1-AC98-B5F7DD2F1C48}"/>
              </a:ext>
            </a:extLst>
          </p:cNvPr>
          <p:cNvSpPr>
            <a:spLocks noGrp="1"/>
          </p:cNvSpPr>
          <p:nvPr>
            <p:ph type="sldNum" sz="quarter" idx="12"/>
          </p:nvPr>
        </p:nvSpPr>
        <p:spPr>
          <a:xfrm>
            <a:off x="5021929" y="170413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23" name="Connecteur droit avec flèche 22">
            <a:extLst>
              <a:ext uri="{FF2B5EF4-FFF2-40B4-BE49-F238E27FC236}">
                <a16:creationId xmlns:a16="http://schemas.microsoft.com/office/drawing/2014/main" id="{C3997C6E-9F6A-4639-9CBC-2DC15BFCD808}"/>
              </a:ext>
            </a:extLst>
          </p:cNvPr>
          <p:cNvCxnSpPr>
            <a:cxnSpLocks/>
          </p:cNvCxnSpPr>
          <p:nvPr/>
        </p:nvCxnSpPr>
        <p:spPr>
          <a:xfrm>
            <a:off x="2977671" y="3130784"/>
            <a:ext cx="0" cy="18804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71583C1-E96C-D67C-C8DE-B21E98C486FE}"/>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11" name="Espace réservé du numéro de diapositive 2">
            <a:extLst>
              <a:ext uri="{FF2B5EF4-FFF2-40B4-BE49-F238E27FC236}">
                <a16:creationId xmlns:a16="http://schemas.microsoft.com/office/drawing/2014/main" id="{F8C20BC4-723D-8B80-FB66-3F3709689F91}"/>
              </a:ext>
            </a:extLst>
          </p:cNvPr>
          <p:cNvSpPr txBox="1">
            <a:spLocks/>
          </p:cNvSpPr>
          <p:nvPr/>
        </p:nvSpPr>
        <p:spPr>
          <a:xfrm>
            <a:off x="5860129" y="1850388"/>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2E19BC-3DB7-4894-880A-8C5995039174}" type="slidenum">
              <a:rPr lang="fr-FR" smtClean="0"/>
              <a:pPr/>
              <a:t>16</a:t>
            </a:fld>
            <a:endParaRPr lang="fr-FR" dirty="0"/>
          </a:p>
        </p:txBody>
      </p:sp>
      <p:sp>
        <p:nvSpPr>
          <p:cNvPr id="28" name="Rectangle 27">
            <a:extLst>
              <a:ext uri="{FF2B5EF4-FFF2-40B4-BE49-F238E27FC236}">
                <a16:creationId xmlns:a16="http://schemas.microsoft.com/office/drawing/2014/main" id="{AA6B1C8E-8DA1-E3F5-D3C9-F3717DBAA87F}"/>
              </a:ext>
            </a:extLst>
          </p:cNvPr>
          <p:cNvSpPr/>
          <p:nvPr/>
        </p:nvSpPr>
        <p:spPr>
          <a:xfrm>
            <a:off x="4026671" y="2584486"/>
            <a:ext cx="2374929" cy="87660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41968026-E5AC-B701-5878-3FDD2FBEF3B0}"/>
              </a:ext>
            </a:extLst>
          </p:cNvPr>
          <p:cNvSpPr txBox="1"/>
          <p:nvPr/>
        </p:nvSpPr>
        <p:spPr>
          <a:xfrm>
            <a:off x="4026671" y="2561123"/>
            <a:ext cx="237492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Rechercher une couche parmi celles disponibles</a:t>
            </a:r>
          </a:p>
        </p:txBody>
      </p:sp>
      <p:sp>
        <p:nvSpPr>
          <p:cNvPr id="32" name="Rectangle 31">
            <a:extLst>
              <a:ext uri="{FF2B5EF4-FFF2-40B4-BE49-F238E27FC236}">
                <a16:creationId xmlns:a16="http://schemas.microsoft.com/office/drawing/2014/main" id="{0E2C4831-D2FC-EE0E-72F3-22E3324B5217}"/>
              </a:ext>
            </a:extLst>
          </p:cNvPr>
          <p:cNvSpPr/>
          <p:nvPr/>
        </p:nvSpPr>
        <p:spPr>
          <a:xfrm>
            <a:off x="945360" y="2163084"/>
            <a:ext cx="2311991" cy="27776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F9E61CF4-3AA8-B37D-3012-10825A5D278D}"/>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6" name="ZoneTexte 5">
            <a:extLst>
              <a:ext uri="{FF2B5EF4-FFF2-40B4-BE49-F238E27FC236}">
                <a16:creationId xmlns:a16="http://schemas.microsoft.com/office/drawing/2014/main" id="{4A319527-277E-C562-5A9E-2F4FC667D484}"/>
              </a:ext>
            </a:extLst>
          </p:cNvPr>
          <p:cNvSpPr txBox="1"/>
          <p:nvPr/>
        </p:nvSpPr>
        <p:spPr>
          <a:xfrm>
            <a:off x="7888834" y="-38397"/>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cxnSp>
        <p:nvCxnSpPr>
          <p:cNvPr id="3" name="Connecteur droit avec flèche 2">
            <a:extLst>
              <a:ext uri="{FF2B5EF4-FFF2-40B4-BE49-F238E27FC236}">
                <a16:creationId xmlns:a16="http://schemas.microsoft.com/office/drawing/2014/main" id="{268FDA4B-100C-0AB4-B4DB-C1D6FE246ADD}"/>
              </a:ext>
            </a:extLst>
          </p:cNvPr>
          <p:cNvCxnSpPr>
            <a:cxnSpLocks/>
            <a:stCxn id="32" idx="3"/>
          </p:cNvCxnSpPr>
          <p:nvPr/>
        </p:nvCxnSpPr>
        <p:spPr>
          <a:xfrm>
            <a:off x="3257351" y="2301965"/>
            <a:ext cx="948889" cy="5235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991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261C82D-ED1E-4496-893F-14CC93E099B9}"/>
              </a:ext>
            </a:extLst>
          </p:cNvPr>
          <p:cNvSpPr txBox="1">
            <a:spLocks/>
          </p:cNvSpPr>
          <p:nvPr/>
        </p:nvSpPr>
        <p:spPr>
          <a:xfrm>
            <a:off x="334007" y="742440"/>
            <a:ext cx="5244030" cy="393706"/>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Informations complémentaires :</a:t>
            </a:r>
          </a:p>
        </p:txBody>
      </p:sp>
      <p:pic>
        <p:nvPicPr>
          <p:cNvPr id="6" name="Image 5" descr="Une image contenant texte&#10;&#10;Description générée automatiquement">
            <a:extLst>
              <a:ext uri="{FF2B5EF4-FFF2-40B4-BE49-F238E27FC236}">
                <a16:creationId xmlns:a16="http://schemas.microsoft.com/office/drawing/2014/main" id="{49298D52-A211-4922-A02C-24895B9618E0}"/>
              </a:ext>
            </a:extLst>
          </p:cNvPr>
          <p:cNvPicPr>
            <a:picLocks noChangeAspect="1"/>
          </p:cNvPicPr>
          <p:nvPr/>
        </p:nvPicPr>
        <p:blipFill rotWithShape="1">
          <a:blip r:embed="rId3">
            <a:extLst>
              <a:ext uri="{28A0092B-C50C-407E-A947-70E740481C1C}">
                <a14:useLocalDpi xmlns:a14="http://schemas.microsoft.com/office/drawing/2010/main" val="0"/>
              </a:ext>
            </a:extLst>
          </a:blip>
          <a:srcRect b="1081"/>
          <a:stretch/>
        </p:blipFill>
        <p:spPr>
          <a:xfrm>
            <a:off x="6668877" y="1924347"/>
            <a:ext cx="2635385" cy="340468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FFFF4B46-BB7C-4FA5-A326-4D85250AED3A}"/>
              </a:ext>
            </a:extLst>
          </p:cNvPr>
          <p:cNvPicPr>
            <a:picLocks noChangeAspect="1"/>
          </p:cNvPicPr>
          <p:nvPr/>
        </p:nvPicPr>
        <p:blipFill rotWithShape="1">
          <a:blip r:embed="rId4">
            <a:extLst>
              <a:ext uri="{28A0092B-C50C-407E-A947-70E740481C1C}">
                <a14:useLocalDpi xmlns:a14="http://schemas.microsoft.com/office/drawing/2010/main" val="0"/>
              </a:ext>
            </a:extLst>
          </a:blip>
          <a:srcRect b="803"/>
          <a:stretch/>
        </p:blipFill>
        <p:spPr>
          <a:xfrm>
            <a:off x="9304262" y="1924346"/>
            <a:ext cx="2565532" cy="3206376"/>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9D08965A-93F8-44F6-9087-C6E35D1FAACF}"/>
              </a:ext>
            </a:extLst>
          </p:cNvPr>
          <p:cNvPicPr>
            <a:picLocks noChangeAspect="1"/>
          </p:cNvPicPr>
          <p:nvPr/>
        </p:nvPicPr>
        <p:blipFill rotWithShape="1">
          <a:blip r:embed="rId5">
            <a:extLst>
              <a:ext uri="{28A0092B-C50C-407E-A947-70E740481C1C}">
                <a14:useLocalDpi xmlns:a14="http://schemas.microsoft.com/office/drawing/2010/main" val="0"/>
              </a:ext>
            </a:extLst>
          </a:blip>
          <a:srcRect t="5874"/>
          <a:stretch/>
        </p:blipFill>
        <p:spPr>
          <a:xfrm>
            <a:off x="8072298" y="5661075"/>
            <a:ext cx="2463927" cy="956367"/>
          </a:xfrm>
          <a:prstGeom prst="rect">
            <a:avLst/>
          </a:prstGeom>
        </p:spPr>
      </p:pic>
      <p:sp>
        <p:nvSpPr>
          <p:cNvPr id="13" name="Rectangle 12">
            <a:extLst>
              <a:ext uri="{FF2B5EF4-FFF2-40B4-BE49-F238E27FC236}">
                <a16:creationId xmlns:a16="http://schemas.microsoft.com/office/drawing/2014/main" id="{B5A160F8-613C-4C78-A990-546339CE8BD3}"/>
              </a:ext>
            </a:extLst>
          </p:cNvPr>
          <p:cNvSpPr/>
          <p:nvPr/>
        </p:nvSpPr>
        <p:spPr>
          <a:xfrm>
            <a:off x="6223133" y="1097966"/>
            <a:ext cx="5790540" cy="5820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2682D50C-7DDA-4823-A575-36007FD10DAA}"/>
              </a:ext>
            </a:extLst>
          </p:cNvPr>
          <p:cNvSpPr txBox="1"/>
          <p:nvPr/>
        </p:nvSpPr>
        <p:spPr>
          <a:xfrm>
            <a:off x="5905064" y="1192585"/>
            <a:ext cx="6426677"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Légende de la carte forestière V2 (source : Géoportail) :</a:t>
            </a:r>
          </a:p>
        </p:txBody>
      </p:sp>
      <p:sp>
        <p:nvSpPr>
          <p:cNvPr id="15" name="Espace réservé du numéro de diapositive 14">
            <a:extLst>
              <a:ext uri="{FF2B5EF4-FFF2-40B4-BE49-F238E27FC236}">
                <a16:creationId xmlns:a16="http://schemas.microsoft.com/office/drawing/2014/main" id="{AD409757-A02F-4E16-97C5-C880C3BC96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8D972C-10B2-445C-8EE1-3DDA286A2F73}"/>
              </a:ext>
            </a:extLst>
          </p:cNvPr>
          <p:cNvSpPr/>
          <p:nvPr/>
        </p:nvSpPr>
        <p:spPr>
          <a:xfrm>
            <a:off x="150004" y="1097966"/>
            <a:ext cx="5790540" cy="563231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821FFD86-D8AD-4E9E-818D-5CFEC94DDB12}"/>
              </a:ext>
            </a:extLst>
          </p:cNvPr>
          <p:cNvSpPr txBox="1"/>
          <p:nvPr/>
        </p:nvSpPr>
        <p:spPr>
          <a:xfrm>
            <a:off x="160992" y="1124190"/>
            <a:ext cx="5807877"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Distinction entre la BD Parcellaire et le Parcellaire Express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 Parcellaire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BD Parcellaire était produite par l’IGN.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dernière mise à jour de la BD Parcellaire date de 2018.</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L’IGN utilisait les photographies aériennes pour éviter les erreurs de chevauchement entre les couches cadastrales des communes.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Parcellaire Express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Le Parcellaire Express (PCI) de l’IGN est basé sur le PCI vecteur de la DGFiP.</a:t>
            </a:r>
            <a:b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Le Parcellaire Express est mis à jour 2 à 3 fois par an.</a:t>
            </a:r>
            <a:b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L’IGN n’utilise pas les photographies aériennes pour éviter les erreurs de chevauchement entre les couches cadastrales des communes.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itre 1">
            <a:extLst>
              <a:ext uri="{FF2B5EF4-FFF2-40B4-BE49-F238E27FC236}">
                <a16:creationId xmlns:a16="http://schemas.microsoft.com/office/drawing/2014/main" id="{068868E7-659D-4475-BCC0-7919A9386858}"/>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2" name="ZoneTexte 1">
            <a:extLst>
              <a:ext uri="{FF2B5EF4-FFF2-40B4-BE49-F238E27FC236}">
                <a16:creationId xmlns:a16="http://schemas.microsoft.com/office/drawing/2014/main" id="{B42A7CD8-2446-1DCB-E45C-2BA893966DBA}"/>
              </a:ext>
            </a:extLst>
          </p:cNvPr>
          <p:cNvSpPr txBox="1"/>
          <p:nvPr/>
        </p:nvSpPr>
        <p:spPr>
          <a:xfrm>
            <a:off x="7888834" y="-38397"/>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417328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915A222-7AEE-79EA-7ACA-26B81CF20E5C}"/>
              </a:ext>
            </a:extLst>
          </p:cNvPr>
          <p:cNvPicPr>
            <a:picLocks noChangeAspect="1"/>
          </p:cNvPicPr>
          <p:nvPr/>
        </p:nvPicPr>
        <p:blipFill>
          <a:blip r:embed="rId3"/>
          <a:stretch>
            <a:fillRect/>
          </a:stretch>
        </p:blipFill>
        <p:spPr>
          <a:xfrm>
            <a:off x="1606522" y="729416"/>
            <a:ext cx="9258411" cy="5078616"/>
          </a:xfrm>
          <a:prstGeom prst="rect">
            <a:avLst/>
          </a:prstGeom>
        </p:spPr>
      </p:pic>
      <p:sp>
        <p:nvSpPr>
          <p:cNvPr id="26" name="Rectangle 25">
            <a:extLst>
              <a:ext uri="{FF2B5EF4-FFF2-40B4-BE49-F238E27FC236}">
                <a16:creationId xmlns:a16="http://schemas.microsoft.com/office/drawing/2014/main" id="{682B2D75-B825-465E-8CD1-E486253FC4FC}"/>
              </a:ext>
            </a:extLst>
          </p:cNvPr>
          <p:cNvSpPr/>
          <p:nvPr/>
        </p:nvSpPr>
        <p:spPr>
          <a:xfrm>
            <a:off x="297079" y="5977274"/>
            <a:ext cx="4671747" cy="64633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824B5032-A9C8-49E5-BF8C-720E7BFB70B1}"/>
              </a:ext>
            </a:extLst>
          </p:cNvPr>
          <p:cNvSpPr txBox="1"/>
          <p:nvPr/>
        </p:nvSpPr>
        <p:spPr>
          <a:xfrm>
            <a:off x="155604" y="5940514"/>
            <a:ext cx="4954698"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zoomer et de dézoomer sur la carte</a:t>
            </a:r>
          </a:p>
        </p:txBody>
      </p:sp>
      <p:sp>
        <p:nvSpPr>
          <p:cNvPr id="24" name="Rectangle 23">
            <a:extLst>
              <a:ext uri="{FF2B5EF4-FFF2-40B4-BE49-F238E27FC236}">
                <a16:creationId xmlns:a16="http://schemas.microsoft.com/office/drawing/2014/main" id="{8EAD353A-2680-42FF-BD5A-3A602BEC27AA}"/>
              </a:ext>
            </a:extLst>
          </p:cNvPr>
          <p:cNvSpPr/>
          <p:nvPr/>
        </p:nvSpPr>
        <p:spPr>
          <a:xfrm>
            <a:off x="6680306" y="5960657"/>
            <a:ext cx="4813222" cy="77586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813ABAC2-A69C-4105-95E8-9DA4C1C31ABF}"/>
              </a:ext>
            </a:extLst>
          </p:cNvPr>
          <p:cNvSpPr txBox="1"/>
          <p:nvPr/>
        </p:nvSpPr>
        <p:spPr>
          <a:xfrm>
            <a:off x="6609568" y="6036278"/>
            <a:ext cx="4954698"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Impression » pour imprimer une carte de l’endroit de votre choix</a:t>
            </a:r>
          </a:p>
        </p:txBody>
      </p:sp>
      <p:sp>
        <p:nvSpPr>
          <p:cNvPr id="16" name="Rectangle 15">
            <a:extLst>
              <a:ext uri="{FF2B5EF4-FFF2-40B4-BE49-F238E27FC236}">
                <a16:creationId xmlns:a16="http://schemas.microsoft.com/office/drawing/2014/main" id="{B0AA35BC-87BC-4D18-B705-888F97C69529}"/>
              </a:ext>
            </a:extLst>
          </p:cNvPr>
          <p:cNvSpPr/>
          <p:nvPr/>
        </p:nvSpPr>
        <p:spPr>
          <a:xfrm>
            <a:off x="1917766" y="1231819"/>
            <a:ext cx="251502" cy="47052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8113B2E6-3DFC-4D74-9E61-B04CD8083A4C}"/>
              </a:ext>
            </a:extLst>
          </p:cNvPr>
          <p:cNvCxnSpPr>
            <a:cxnSpLocks/>
          </p:cNvCxnSpPr>
          <p:nvPr/>
        </p:nvCxnSpPr>
        <p:spPr>
          <a:xfrm>
            <a:off x="2054409" y="1702340"/>
            <a:ext cx="0" cy="42537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85DA965-84A4-45EA-AFCE-2C0BEBC4D984}"/>
              </a:ext>
            </a:extLst>
          </p:cNvPr>
          <p:cNvSpPr/>
          <p:nvPr/>
        </p:nvSpPr>
        <p:spPr>
          <a:xfrm>
            <a:off x="10585478" y="1712781"/>
            <a:ext cx="416094" cy="2254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Connecteur droit avec flèche 19">
            <a:extLst>
              <a:ext uri="{FF2B5EF4-FFF2-40B4-BE49-F238E27FC236}">
                <a16:creationId xmlns:a16="http://schemas.microsoft.com/office/drawing/2014/main" id="{FD1D5EC6-5FD3-4106-93A0-7FF0D218E1DE}"/>
              </a:ext>
            </a:extLst>
          </p:cNvPr>
          <p:cNvCxnSpPr>
            <a:cxnSpLocks/>
            <a:stCxn id="19" idx="2"/>
          </p:cNvCxnSpPr>
          <p:nvPr/>
        </p:nvCxnSpPr>
        <p:spPr>
          <a:xfrm>
            <a:off x="10793525" y="1938227"/>
            <a:ext cx="0" cy="40178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B27CCAA2-D36B-3A7D-F2BB-6D9121AA2815}"/>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7" name="Espace réservé du numéro de diapositive 2">
            <a:extLst>
              <a:ext uri="{FF2B5EF4-FFF2-40B4-BE49-F238E27FC236}">
                <a16:creationId xmlns:a16="http://schemas.microsoft.com/office/drawing/2014/main" id="{28FA5AF1-28EC-9331-ADEC-2EA7FEC311E7}"/>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18</a:t>
            </a:fld>
            <a:endParaRPr lang="fr-FR" dirty="0"/>
          </a:p>
        </p:txBody>
      </p:sp>
      <p:sp>
        <p:nvSpPr>
          <p:cNvPr id="3" name="Titre 1">
            <a:extLst>
              <a:ext uri="{FF2B5EF4-FFF2-40B4-BE49-F238E27FC236}">
                <a16:creationId xmlns:a16="http://schemas.microsoft.com/office/drawing/2014/main" id="{827425F4-7FC7-D838-32FF-8A5FCC764621}"/>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5" name="ZoneTexte 4">
            <a:extLst>
              <a:ext uri="{FF2B5EF4-FFF2-40B4-BE49-F238E27FC236}">
                <a16:creationId xmlns:a16="http://schemas.microsoft.com/office/drawing/2014/main" id="{3C1872F8-E0C8-D193-1396-9854A89EDA81}"/>
              </a:ext>
            </a:extLst>
          </p:cNvPr>
          <p:cNvSpPr txBox="1"/>
          <p:nvPr/>
        </p:nvSpPr>
        <p:spPr>
          <a:xfrm>
            <a:off x="7888834" y="-38397"/>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226118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5 - SAISIR DEPUIS LA CARTOGRAPHIE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6" name="Rectangle 5">
            <a:extLst>
              <a:ext uri="{FF2B5EF4-FFF2-40B4-BE49-F238E27FC236}">
                <a16:creationId xmlns:a16="http://schemas.microsoft.com/office/drawing/2014/main" id="{7BDD5EFC-6931-42CA-AC90-9FD739CB3BBC}"/>
              </a:ext>
            </a:extLst>
          </p:cNvPr>
          <p:cNvSpPr/>
          <p:nvPr/>
        </p:nvSpPr>
        <p:spPr>
          <a:xfrm>
            <a:off x="293723" y="668217"/>
            <a:ext cx="5504219" cy="44695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3BECBB11-1F10-42FA-BAB5-82167E8FC492}"/>
              </a:ext>
            </a:extLst>
          </p:cNvPr>
          <p:cNvSpPr txBox="1"/>
          <p:nvPr/>
        </p:nvSpPr>
        <p:spPr>
          <a:xfrm>
            <a:off x="635102" y="720070"/>
            <a:ext cx="48214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 formulaire suivant s’affiche dans un autre onglet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55C4E149-9E14-43CA-91C3-10A703C0F5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3702773-F728-437D-8AD1-8665AA2C655A}"/>
              </a:ext>
            </a:extLst>
          </p:cNvPr>
          <p:cNvSpPr/>
          <p:nvPr/>
        </p:nvSpPr>
        <p:spPr>
          <a:xfrm>
            <a:off x="6470396" y="6149066"/>
            <a:ext cx="3363164" cy="65630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636DB245-6A18-4D39-8DFC-736E3C3C56E3}"/>
              </a:ext>
            </a:extLst>
          </p:cNvPr>
          <p:cNvSpPr txBox="1"/>
          <p:nvPr/>
        </p:nvSpPr>
        <p:spPr>
          <a:xfrm>
            <a:off x="6553835" y="6119336"/>
            <a:ext cx="336316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le bouton « envoyer » une fois que les champs obligatoires du formulaire sont remplis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261922B3-5321-45EB-AEFB-35A25AB3504A}"/>
              </a:ext>
            </a:extLst>
          </p:cNvPr>
          <p:cNvSpPr txBox="1"/>
          <p:nvPr/>
        </p:nvSpPr>
        <p:spPr>
          <a:xfrm>
            <a:off x="7888834" y="-48143"/>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pic>
        <p:nvPicPr>
          <p:cNvPr id="7" name="Image 6" descr="Une image contenant texte&#10;&#10;Description générée automatiquement">
            <a:extLst>
              <a:ext uri="{FF2B5EF4-FFF2-40B4-BE49-F238E27FC236}">
                <a16:creationId xmlns:a16="http://schemas.microsoft.com/office/drawing/2014/main" id="{533F924C-FC4C-455B-A49C-63330FFFE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26" y="1167027"/>
            <a:ext cx="5823249" cy="5493032"/>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814A642D-03E5-40CD-B7D1-604143F0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636" y="668217"/>
            <a:ext cx="3911796" cy="5180889"/>
          </a:xfrm>
          <a:prstGeom prst="rect">
            <a:avLst/>
          </a:prstGeom>
          <a:ln>
            <a:noFill/>
          </a:ln>
          <a:effectLst>
            <a:outerShdw blurRad="292100" dist="139700" dir="2700000" algn="tl" rotWithShape="0">
              <a:srgbClr val="333333">
                <a:alpha val="65000"/>
              </a:srgbClr>
            </a:outerShdw>
          </a:effectLst>
        </p:spPr>
      </p:pic>
      <p:sp>
        <p:nvSpPr>
          <p:cNvPr id="26" name="Rectangle 25">
            <a:extLst>
              <a:ext uri="{FF2B5EF4-FFF2-40B4-BE49-F238E27FC236}">
                <a16:creationId xmlns:a16="http://schemas.microsoft.com/office/drawing/2014/main" id="{0B015AC4-4539-45D5-B5B4-FD2557C4CDF0}"/>
              </a:ext>
            </a:extLst>
          </p:cNvPr>
          <p:cNvSpPr/>
          <p:nvPr/>
        </p:nvSpPr>
        <p:spPr>
          <a:xfrm>
            <a:off x="8037537" y="5233584"/>
            <a:ext cx="573063" cy="25555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a:extLst>
              <a:ext uri="{FF2B5EF4-FFF2-40B4-BE49-F238E27FC236}">
                <a16:creationId xmlns:a16="http://schemas.microsoft.com/office/drawing/2014/main" id="{270F0DEB-9C6E-45A9-9147-EB935AF81A91}"/>
              </a:ext>
            </a:extLst>
          </p:cNvPr>
          <p:cNvCxnSpPr>
            <a:cxnSpLocks/>
          </p:cNvCxnSpPr>
          <p:nvPr/>
        </p:nvCxnSpPr>
        <p:spPr>
          <a:xfrm>
            <a:off x="8324039" y="5489138"/>
            <a:ext cx="0" cy="6563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57A81C9-E89C-4AD9-BE28-BB91AE47C279}"/>
              </a:ext>
            </a:extLst>
          </p:cNvPr>
          <p:cNvCxnSpPr>
            <a:cxnSpLocks/>
          </p:cNvCxnSpPr>
          <p:nvPr/>
        </p:nvCxnSpPr>
        <p:spPr>
          <a:xfrm flipV="1">
            <a:off x="2828041" y="3429000"/>
            <a:ext cx="669303" cy="3134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B88833F-FDBC-406F-BE53-54816E39BE50}"/>
              </a:ext>
            </a:extLst>
          </p:cNvPr>
          <p:cNvSpPr/>
          <p:nvPr/>
        </p:nvSpPr>
        <p:spPr>
          <a:xfrm>
            <a:off x="3506523" y="3043024"/>
            <a:ext cx="2589477" cy="43127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Modifier suite à votre estimation de terrain</a:t>
            </a: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79867D9-45E9-4FA8-B860-9C941731CCA4}"/>
              </a:ext>
            </a:extLst>
          </p:cNvPr>
          <p:cNvSpPr/>
          <p:nvPr/>
        </p:nvSpPr>
        <p:spPr>
          <a:xfrm>
            <a:off x="9265340" y="4832500"/>
            <a:ext cx="2819786" cy="119399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C39086DB-AC3A-43EF-B98C-F8488C2FDC13}"/>
              </a:ext>
            </a:extLst>
          </p:cNvPr>
          <p:cNvSpPr txBox="1"/>
          <p:nvPr/>
        </p:nvSpPr>
        <p:spPr>
          <a:xfrm>
            <a:off x="9257471" y="4846036"/>
            <a:ext cx="2819786"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Suite à votre estimation, possibilité de modifier les saisies erronées du propriétaire (sauf "classe de dégâts constatée par le propriétaire")</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90312558-3311-DF28-2EC2-6ED3C5396061}"/>
              </a:ext>
            </a:extLst>
          </p:cNvPr>
          <p:cNvGrpSpPr/>
          <p:nvPr/>
        </p:nvGrpSpPr>
        <p:grpSpPr>
          <a:xfrm>
            <a:off x="3897015" y="5534007"/>
            <a:ext cx="2365648" cy="943213"/>
            <a:chOff x="3897015" y="5534007"/>
            <a:chExt cx="2365648" cy="943213"/>
          </a:xfrm>
        </p:grpSpPr>
        <p:cxnSp>
          <p:nvCxnSpPr>
            <p:cNvPr id="22" name="Connecteur droit avec flèche 21">
              <a:extLst>
                <a:ext uri="{FF2B5EF4-FFF2-40B4-BE49-F238E27FC236}">
                  <a16:creationId xmlns:a16="http://schemas.microsoft.com/office/drawing/2014/main" id="{F5A6A9A9-4877-7C17-DDB0-01317F94B6B8}"/>
                </a:ext>
              </a:extLst>
            </p:cNvPr>
            <p:cNvCxnSpPr>
              <a:cxnSpLocks/>
            </p:cNvCxnSpPr>
            <p:nvPr/>
          </p:nvCxnSpPr>
          <p:spPr>
            <a:xfrm flipV="1">
              <a:off x="3897015" y="6026491"/>
              <a:ext cx="602740" cy="4507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A0EA437-324A-F657-5397-072C24F4E703}"/>
                </a:ext>
              </a:extLst>
            </p:cNvPr>
            <p:cNvSpPr/>
            <p:nvPr/>
          </p:nvSpPr>
          <p:spPr>
            <a:xfrm>
              <a:off x="4583193" y="5534007"/>
              <a:ext cx="1679470" cy="63019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Noter les différentes parcelles endommagées</a:t>
              </a: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08071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7E380-DBE3-4A6F-8F6F-BF2CBDEC1AA4}"/>
              </a:ext>
            </a:extLst>
          </p:cNvPr>
          <p:cNvSpPr>
            <a:spLocks noGrp="1"/>
          </p:cNvSpPr>
          <p:nvPr>
            <p:ph type="title"/>
          </p:nvPr>
        </p:nvSpPr>
        <p:spPr>
          <a:xfrm>
            <a:off x="838200" y="2766218"/>
            <a:ext cx="10515600" cy="1325563"/>
          </a:xfrm>
        </p:spPr>
        <p:txBody>
          <a:bodyPr/>
          <a:lstStyle/>
          <a:p>
            <a:pPr algn="ctr"/>
            <a:r>
              <a:rPr lang="fr-FR" dirty="0"/>
              <a:t>ADMINISTRATEUR D’ORGANISME RÉFÉRENT </a:t>
            </a:r>
          </a:p>
        </p:txBody>
      </p:sp>
      <p:sp>
        <p:nvSpPr>
          <p:cNvPr id="7" name="ZoneTexte 6">
            <a:extLst>
              <a:ext uri="{FF2B5EF4-FFF2-40B4-BE49-F238E27FC236}">
                <a16:creationId xmlns:a16="http://schemas.microsoft.com/office/drawing/2014/main" id="{42991CBC-2AD5-4799-8242-72DE536253B4}"/>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
        <p:nvSpPr>
          <p:cNvPr id="4" name="Espace réservé du numéro de diapositive 2">
            <a:extLst>
              <a:ext uri="{FF2B5EF4-FFF2-40B4-BE49-F238E27FC236}">
                <a16:creationId xmlns:a16="http://schemas.microsoft.com/office/drawing/2014/main" id="{016115D3-0B68-4963-8460-D069CC2448CC}"/>
              </a:ext>
            </a:extLst>
          </p:cNvPr>
          <p:cNvSpPr>
            <a:spLocks noGrp="1"/>
          </p:cNvSpPr>
          <p:nvPr>
            <p:ph type="sldNum" sz="quarter" idx="12"/>
          </p:nvPr>
        </p:nvSpPr>
        <p:spPr>
          <a:xfrm>
            <a:off x="8610600" y="6356350"/>
            <a:ext cx="2743200" cy="365125"/>
          </a:xfrm>
        </p:spPr>
        <p:txBody>
          <a:bodyPr/>
          <a:lstStyle/>
          <a:p>
            <a:fld id="{622E19BC-3DB7-4894-880A-8C5995039174}" type="slidenum">
              <a:rPr lang="fr-FR" smtClean="0"/>
              <a:t>2</a:t>
            </a:fld>
            <a:endParaRPr lang="fr-FR" dirty="0"/>
          </a:p>
        </p:txBody>
      </p:sp>
    </p:spTree>
    <p:extLst>
      <p:ext uri="{BB962C8B-B14F-4D97-AF65-F5344CB8AC3E}">
        <p14:creationId xmlns:p14="http://schemas.microsoft.com/office/powerpoint/2010/main" val="281774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09E2F7-3E4F-A739-B4AE-C61C8DE3E648}"/>
              </a:ext>
            </a:extLst>
          </p:cNvPr>
          <p:cNvPicPr>
            <a:picLocks noChangeAspect="1"/>
          </p:cNvPicPr>
          <p:nvPr/>
        </p:nvPicPr>
        <p:blipFill>
          <a:blip r:embed="rId2"/>
          <a:stretch>
            <a:fillRect/>
          </a:stretch>
        </p:blipFill>
        <p:spPr>
          <a:xfrm>
            <a:off x="327516" y="789172"/>
            <a:ext cx="5632397" cy="3177967"/>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D06A79EB-7EEC-BADF-5D63-8B528E33691A}"/>
              </a:ext>
            </a:extLst>
          </p:cNvPr>
          <p:cNvPicPr>
            <a:picLocks noChangeAspect="1"/>
          </p:cNvPicPr>
          <p:nvPr/>
        </p:nvPicPr>
        <p:blipFill>
          <a:blip r:embed="rId3"/>
          <a:stretch>
            <a:fillRect/>
          </a:stretch>
        </p:blipFill>
        <p:spPr>
          <a:xfrm>
            <a:off x="5348949" y="2897186"/>
            <a:ext cx="6725594" cy="3368455"/>
          </a:xfrm>
          <a:prstGeom prst="rect">
            <a:avLst/>
          </a:prstGeom>
          <a:ln>
            <a:noFill/>
          </a:ln>
          <a:effectLst>
            <a:outerShdw blurRad="292100" dist="139700" dir="2700000" algn="tl" rotWithShape="0">
              <a:srgbClr val="333333">
                <a:alpha val="65000"/>
              </a:srgbClr>
            </a:outerShdw>
          </a:effectLst>
        </p:spPr>
      </p:pic>
      <p:sp>
        <p:nvSpPr>
          <p:cNvPr id="27" name="Titre 1">
            <a:extLst>
              <a:ext uri="{FF2B5EF4-FFF2-40B4-BE49-F238E27FC236}">
                <a16:creationId xmlns:a16="http://schemas.microsoft.com/office/drawing/2014/main" id="{23F1E0BC-8182-4550-B3B2-6C29224249EC}"/>
              </a:ext>
            </a:extLst>
          </p:cNvPr>
          <p:cNvSpPr txBox="1">
            <a:spLocks/>
          </p:cNvSpPr>
          <p:nvPr/>
        </p:nvSpPr>
        <p:spPr>
          <a:xfrm>
            <a:off x="1052450" y="109507"/>
            <a:ext cx="10521539" cy="54927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6 - CONSULTER / MODIFIER SES SAISIES</a:t>
            </a:r>
          </a:p>
        </p:txBody>
      </p:sp>
      <p:sp>
        <p:nvSpPr>
          <p:cNvPr id="10" name="ZoneTexte 9">
            <a:extLst>
              <a:ext uri="{FF2B5EF4-FFF2-40B4-BE49-F238E27FC236}">
                <a16:creationId xmlns:a16="http://schemas.microsoft.com/office/drawing/2014/main" id="{547B68DB-2EF5-4EFB-A088-6840BCA96B87}"/>
              </a:ext>
            </a:extLst>
          </p:cNvPr>
          <p:cNvSpPr txBox="1"/>
          <p:nvPr/>
        </p:nvSpPr>
        <p:spPr>
          <a:xfrm>
            <a:off x="26720" y="6594604"/>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grpSp>
        <p:nvGrpSpPr>
          <p:cNvPr id="4" name="Groupe 3">
            <a:extLst>
              <a:ext uri="{FF2B5EF4-FFF2-40B4-BE49-F238E27FC236}">
                <a16:creationId xmlns:a16="http://schemas.microsoft.com/office/drawing/2014/main" id="{0F95423E-C879-4E4B-BACD-104AE3235EBA}"/>
              </a:ext>
            </a:extLst>
          </p:cNvPr>
          <p:cNvGrpSpPr/>
          <p:nvPr/>
        </p:nvGrpSpPr>
        <p:grpSpPr>
          <a:xfrm>
            <a:off x="6232088" y="900828"/>
            <a:ext cx="5747004" cy="1477328"/>
            <a:chOff x="6232088" y="1273183"/>
            <a:chExt cx="5747004" cy="1477328"/>
          </a:xfrm>
        </p:grpSpPr>
        <p:sp>
          <p:nvSpPr>
            <p:cNvPr id="24" name="ZoneTexte 23">
              <a:extLst>
                <a:ext uri="{FF2B5EF4-FFF2-40B4-BE49-F238E27FC236}">
                  <a16:creationId xmlns:a16="http://schemas.microsoft.com/office/drawing/2014/main" id="{536068CC-9D46-4065-9CE8-3789F01497D4}"/>
                </a:ext>
              </a:extLst>
            </p:cNvPr>
            <p:cNvSpPr txBox="1"/>
            <p:nvPr/>
          </p:nvSpPr>
          <p:spPr>
            <a:xfrm>
              <a:off x="6232088" y="1273183"/>
              <a:ext cx="5747004" cy="147732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finalisés</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complétés</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en cours de remplissage</a:t>
              </a:r>
            </a:p>
          </p:txBody>
        </p:sp>
        <p:sp>
          <p:nvSpPr>
            <p:cNvPr id="2" name="Organigramme : Connecteur 1">
              <a:extLst>
                <a:ext uri="{FF2B5EF4-FFF2-40B4-BE49-F238E27FC236}">
                  <a16:creationId xmlns:a16="http://schemas.microsoft.com/office/drawing/2014/main" id="{2194438E-D1B8-4653-8540-D2DFE8A6D3DC}"/>
                </a:ext>
              </a:extLst>
            </p:cNvPr>
            <p:cNvSpPr/>
            <p:nvPr/>
          </p:nvSpPr>
          <p:spPr>
            <a:xfrm>
              <a:off x="6329156" y="1331476"/>
              <a:ext cx="252673" cy="26518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iangle isocèle 21">
              <a:extLst>
                <a:ext uri="{FF2B5EF4-FFF2-40B4-BE49-F238E27FC236}">
                  <a16:creationId xmlns:a16="http://schemas.microsoft.com/office/drawing/2014/main" id="{D42B294B-274E-4B11-B769-9D0FC83CF9C0}"/>
                </a:ext>
              </a:extLst>
            </p:cNvPr>
            <p:cNvSpPr/>
            <p:nvPr/>
          </p:nvSpPr>
          <p:spPr>
            <a:xfrm>
              <a:off x="6329156" y="2330465"/>
              <a:ext cx="263936" cy="321004"/>
            </a:xfrm>
            <a:prstGeom prst="triangl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rganigramme : Connecteur 17">
              <a:extLst>
                <a:ext uri="{FF2B5EF4-FFF2-40B4-BE49-F238E27FC236}">
                  <a16:creationId xmlns:a16="http://schemas.microsoft.com/office/drawing/2014/main" id="{F3DEA5A5-A62E-4403-A334-B200FB380CEC}"/>
                </a:ext>
              </a:extLst>
            </p:cNvPr>
            <p:cNvSpPr/>
            <p:nvPr/>
          </p:nvSpPr>
          <p:spPr>
            <a:xfrm>
              <a:off x="6335406" y="1879256"/>
              <a:ext cx="252673" cy="265183"/>
            </a:xfrm>
            <a:prstGeom prst="flowChartConnector">
              <a:avLst/>
            </a:prstGeom>
            <a:solidFill>
              <a:srgbClr val="50F44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99A8201B-A751-4688-9866-345F8374724B}"/>
              </a:ext>
            </a:extLst>
          </p:cNvPr>
          <p:cNvSpPr/>
          <p:nvPr/>
        </p:nvSpPr>
        <p:spPr>
          <a:xfrm>
            <a:off x="9122258" y="3277529"/>
            <a:ext cx="238435" cy="234814"/>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8397BBAC-4BDA-4ED0-A5F0-03E65985E36A}"/>
              </a:ext>
            </a:extLst>
          </p:cNvPr>
          <p:cNvCxnSpPr>
            <a:cxnSpLocks/>
            <a:stCxn id="20" idx="1"/>
          </p:cNvCxnSpPr>
          <p:nvPr/>
        </p:nvCxnSpPr>
        <p:spPr>
          <a:xfrm flipH="1">
            <a:off x="3143714" y="3394936"/>
            <a:ext cx="5978544" cy="1345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6BD796AC-423D-4FC5-831B-7AE3E52F0A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ADDC4DCB-260F-3165-01F2-53B197A96473}"/>
              </a:ext>
            </a:extLst>
          </p:cNvPr>
          <p:cNvSpPr txBox="1"/>
          <p:nvPr/>
        </p:nvSpPr>
        <p:spPr>
          <a:xfrm>
            <a:off x="117457" y="4181680"/>
            <a:ext cx="5061858" cy="2462213"/>
          </a:xfrm>
          <a:prstGeom prst="rect">
            <a:avLst/>
          </a:prstGeom>
          <a:solidFill>
            <a:schemeClr val="accent2">
              <a:lumMod val="20000"/>
              <a:lumOff val="80000"/>
            </a:schemeClr>
          </a:solidFill>
          <a:ln>
            <a:solidFill>
              <a:schemeClr val="tx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positionner sur un point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interrogation »</a:t>
            </a:r>
            <a:b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modifier la fiche » pour compléter ou modifier les informations de la fiche du signalement de dégâts de gibier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400" dirty="0">
                <a:solidFill>
                  <a:prstClr val="black"/>
                </a:solidFill>
                <a:latin typeface="Arial" panose="020B0604020202020204" pitchFamily="34" charset="0"/>
                <a:cs typeface="Arial" panose="020B0604020202020204" pitchFamily="34" charset="0"/>
              </a:rPr>
              <a:t>En tant que référent, je peux interroger les signalements créés par moi, ainsi que ceux transmis par des propriétaires et que j’ai acceptés.</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3D567005-338F-46C3-1161-7230515D163A}"/>
              </a:ext>
            </a:extLst>
          </p:cNvPr>
          <p:cNvSpPr txBox="1"/>
          <p:nvPr/>
        </p:nvSpPr>
        <p:spPr>
          <a:xfrm>
            <a:off x="7888834" y="-48143"/>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3824795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B9AC963-B43E-1760-99E8-9B96F49FD7BF}"/>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7 – OUTILS DE RECHERCHE</a:t>
            </a:r>
          </a:p>
        </p:txBody>
      </p:sp>
      <p:grpSp>
        <p:nvGrpSpPr>
          <p:cNvPr id="21" name="Groupe 20">
            <a:extLst>
              <a:ext uri="{FF2B5EF4-FFF2-40B4-BE49-F238E27FC236}">
                <a16:creationId xmlns:a16="http://schemas.microsoft.com/office/drawing/2014/main" id="{B65858E2-15DD-8A44-46CC-0E8FA39D9248}"/>
              </a:ext>
            </a:extLst>
          </p:cNvPr>
          <p:cNvGrpSpPr/>
          <p:nvPr/>
        </p:nvGrpSpPr>
        <p:grpSpPr>
          <a:xfrm>
            <a:off x="96528" y="4445428"/>
            <a:ext cx="3165147" cy="1077219"/>
            <a:chOff x="1294951" y="5903892"/>
            <a:chExt cx="3550615" cy="773967"/>
          </a:xfrm>
        </p:grpSpPr>
        <p:sp>
          <p:nvSpPr>
            <p:cNvPr id="23" name="Rectangle 22">
              <a:extLst>
                <a:ext uri="{FF2B5EF4-FFF2-40B4-BE49-F238E27FC236}">
                  <a16:creationId xmlns:a16="http://schemas.microsoft.com/office/drawing/2014/main" id="{AD036785-4A92-9741-BA4E-E711F8037DAD}"/>
                </a:ext>
              </a:extLst>
            </p:cNvPr>
            <p:cNvSpPr/>
            <p:nvPr/>
          </p:nvSpPr>
          <p:spPr>
            <a:xfrm>
              <a:off x="1294952" y="5903892"/>
              <a:ext cx="3550614" cy="77290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5175CC0D-A055-3C11-3DC8-28AF47E90CCF}"/>
                </a:ext>
              </a:extLst>
            </p:cNvPr>
            <p:cNvSpPr txBox="1"/>
            <p:nvPr/>
          </p:nvSpPr>
          <p:spPr>
            <a:xfrm>
              <a:off x="1294951" y="5903892"/>
              <a:ext cx="3413141" cy="7739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rechercher un endroit précis grâce aux coordonnées géographiques ou à la section cadastrale</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6" name="ZoneTexte 25">
            <a:extLst>
              <a:ext uri="{FF2B5EF4-FFF2-40B4-BE49-F238E27FC236}">
                <a16:creationId xmlns:a16="http://schemas.microsoft.com/office/drawing/2014/main" id="{03758050-90CB-A11C-7A83-8E931B05AF7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7" name="Espace réservé du numéro de diapositive 2">
            <a:extLst>
              <a:ext uri="{FF2B5EF4-FFF2-40B4-BE49-F238E27FC236}">
                <a16:creationId xmlns:a16="http://schemas.microsoft.com/office/drawing/2014/main" id="{F6BD668C-0667-3A42-AEF2-EB6FDC705E49}"/>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21</a:t>
            </a:fld>
            <a:endParaRPr lang="fr-FR" dirty="0"/>
          </a:p>
        </p:txBody>
      </p:sp>
      <p:pic>
        <p:nvPicPr>
          <p:cNvPr id="7" name="Image 6">
            <a:extLst>
              <a:ext uri="{FF2B5EF4-FFF2-40B4-BE49-F238E27FC236}">
                <a16:creationId xmlns:a16="http://schemas.microsoft.com/office/drawing/2014/main" id="{915EE7BB-1BB6-F69B-1F90-219B49BB752A}"/>
              </a:ext>
            </a:extLst>
          </p:cNvPr>
          <p:cNvPicPr>
            <a:picLocks noChangeAspect="1"/>
          </p:cNvPicPr>
          <p:nvPr/>
        </p:nvPicPr>
        <p:blipFill>
          <a:blip r:embed="rId3"/>
          <a:stretch>
            <a:fillRect/>
          </a:stretch>
        </p:blipFill>
        <p:spPr>
          <a:xfrm>
            <a:off x="431159" y="967902"/>
            <a:ext cx="3304604" cy="3180371"/>
          </a:xfrm>
          <a:prstGeom prst="rect">
            <a:avLst/>
          </a:prstGeom>
        </p:spPr>
      </p:pic>
      <p:pic>
        <p:nvPicPr>
          <p:cNvPr id="10" name="Image 9">
            <a:extLst>
              <a:ext uri="{FF2B5EF4-FFF2-40B4-BE49-F238E27FC236}">
                <a16:creationId xmlns:a16="http://schemas.microsoft.com/office/drawing/2014/main" id="{7F87AFB8-6291-E7F1-419D-F7AD3207171E}"/>
              </a:ext>
            </a:extLst>
          </p:cNvPr>
          <p:cNvPicPr>
            <a:picLocks noChangeAspect="1"/>
          </p:cNvPicPr>
          <p:nvPr/>
        </p:nvPicPr>
        <p:blipFill>
          <a:blip r:embed="rId4"/>
          <a:stretch>
            <a:fillRect/>
          </a:stretch>
        </p:blipFill>
        <p:spPr>
          <a:xfrm>
            <a:off x="3887764" y="786581"/>
            <a:ext cx="2784758" cy="3794846"/>
          </a:xfrm>
          <a:prstGeom prst="rect">
            <a:avLst/>
          </a:prstGeom>
        </p:spPr>
      </p:pic>
      <p:pic>
        <p:nvPicPr>
          <p:cNvPr id="14" name="Image 13">
            <a:extLst>
              <a:ext uri="{FF2B5EF4-FFF2-40B4-BE49-F238E27FC236}">
                <a16:creationId xmlns:a16="http://schemas.microsoft.com/office/drawing/2014/main" id="{A9295FE6-EA5C-12F9-AACC-9CAA884F7345}"/>
              </a:ext>
            </a:extLst>
          </p:cNvPr>
          <p:cNvPicPr>
            <a:picLocks noChangeAspect="1"/>
          </p:cNvPicPr>
          <p:nvPr/>
        </p:nvPicPr>
        <p:blipFill>
          <a:blip r:embed="rId5"/>
          <a:stretch>
            <a:fillRect/>
          </a:stretch>
        </p:blipFill>
        <p:spPr>
          <a:xfrm>
            <a:off x="6828182" y="786581"/>
            <a:ext cx="3042897" cy="1937765"/>
          </a:xfrm>
          <a:prstGeom prst="rect">
            <a:avLst/>
          </a:prstGeom>
        </p:spPr>
      </p:pic>
      <p:pic>
        <p:nvPicPr>
          <p:cNvPr id="8" name="Image 7">
            <a:extLst>
              <a:ext uri="{FF2B5EF4-FFF2-40B4-BE49-F238E27FC236}">
                <a16:creationId xmlns:a16="http://schemas.microsoft.com/office/drawing/2014/main" id="{057CB685-CDCC-33FE-BE6E-2BE70CF01E52}"/>
              </a:ext>
            </a:extLst>
          </p:cNvPr>
          <p:cNvPicPr>
            <a:picLocks noChangeAspect="1"/>
          </p:cNvPicPr>
          <p:nvPr/>
        </p:nvPicPr>
        <p:blipFill>
          <a:blip r:embed="rId6"/>
          <a:stretch>
            <a:fillRect/>
          </a:stretch>
        </p:blipFill>
        <p:spPr>
          <a:xfrm>
            <a:off x="6830725" y="2840177"/>
            <a:ext cx="3782005" cy="2770302"/>
          </a:xfrm>
          <a:prstGeom prst="rect">
            <a:avLst/>
          </a:prstGeom>
        </p:spPr>
      </p:pic>
      <p:sp>
        <p:nvSpPr>
          <p:cNvPr id="2" name="ZoneTexte 1">
            <a:extLst>
              <a:ext uri="{FF2B5EF4-FFF2-40B4-BE49-F238E27FC236}">
                <a16:creationId xmlns:a16="http://schemas.microsoft.com/office/drawing/2014/main" id="{0C6EE0C6-1F9B-1448-F139-D9292925F72A}"/>
              </a:ext>
            </a:extLst>
          </p:cNvPr>
          <p:cNvSpPr txBox="1"/>
          <p:nvPr/>
        </p:nvSpPr>
        <p:spPr>
          <a:xfrm>
            <a:off x="7888834" y="-48143"/>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grpSp>
        <p:nvGrpSpPr>
          <p:cNvPr id="9" name="Groupe 8">
            <a:extLst>
              <a:ext uri="{FF2B5EF4-FFF2-40B4-BE49-F238E27FC236}">
                <a16:creationId xmlns:a16="http://schemas.microsoft.com/office/drawing/2014/main" id="{669B085C-306F-4D6A-9EB4-3F1797C94BAD}"/>
              </a:ext>
            </a:extLst>
          </p:cNvPr>
          <p:cNvGrpSpPr/>
          <p:nvPr/>
        </p:nvGrpSpPr>
        <p:grpSpPr>
          <a:xfrm>
            <a:off x="5468679" y="5525225"/>
            <a:ext cx="6145144" cy="1211299"/>
            <a:chOff x="8071515" y="4415813"/>
            <a:chExt cx="4066174" cy="2663245"/>
          </a:xfrm>
        </p:grpSpPr>
        <p:sp>
          <p:nvSpPr>
            <p:cNvPr id="15" name="Rectangle 14">
              <a:extLst>
                <a:ext uri="{FF2B5EF4-FFF2-40B4-BE49-F238E27FC236}">
                  <a16:creationId xmlns:a16="http://schemas.microsoft.com/office/drawing/2014/main" id="{455F7C19-478B-9ED1-38D1-25F71C6ED61C}"/>
                </a:ext>
              </a:extLst>
            </p:cNvPr>
            <p:cNvSpPr/>
            <p:nvPr/>
          </p:nvSpPr>
          <p:spPr>
            <a:xfrm>
              <a:off x="8071515" y="4415813"/>
              <a:ext cx="4066174" cy="222736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98BC8FD4-4DEF-60D6-E3EF-91CEC135C103}"/>
                </a:ext>
              </a:extLst>
            </p:cNvPr>
            <p:cNvSpPr txBox="1"/>
            <p:nvPr/>
          </p:nvSpPr>
          <p:spPr>
            <a:xfrm>
              <a:off x="8071515" y="4513829"/>
              <a:ext cx="4066174" cy="2565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filtrer les signalements en fonction de la saison de chasse, l’origine des dégâts, le type de dégâts principal et de l’avenir du peuplement. Ce filtre affiche la couche « estimations de dégâts paramétrées » (petits points bleus).</a:t>
              </a:r>
            </a:p>
          </p:txBody>
        </p:sp>
      </p:grpSp>
      <p:sp>
        <p:nvSpPr>
          <p:cNvPr id="17" name="Interdiction 16">
            <a:extLst>
              <a:ext uri="{FF2B5EF4-FFF2-40B4-BE49-F238E27FC236}">
                <a16:creationId xmlns:a16="http://schemas.microsoft.com/office/drawing/2014/main" id="{DCFEE608-85E2-4EF0-70CA-8632AE8CABCF}"/>
              </a:ext>
            </a:extLst>
          </p:cNvPr>
          <p:cNvSpPr/>
          <p:nvPr/>
        </p:nvSpPr>
        <p:spPr>
          <a:xfrm>
            <a:off x="7532483" y="1166997"/>
            <a:ext cx="1530036" cy="1250278"/>
          </a:xfrm>
          <a:prstGeom prst="noSmoking">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solidFill>
                <a:schemeClr val="tx1"/>
              </a:solidFill>
            </a:endParaRPr>
          </a:p>
        </p:txBody>
      </p:sp>
      <p:grpSp>
        <p:nvGrpSpPr>
          <p:cNvPr id="18" name="Groupe 17">
            <a:extLst>
              <a:ext uri="{FF2B5EF4-FFF2-40B4-BE49-F238E27FC236}">
                <a16:creationId xmlns:a16="http://schemas.microsoft.com/office/drawing/2014/main" id="{B1AED4A5-8704-09D5-8E99-9471967BB806}"/>
              </a:ext>
            </a:extLst>
          </p:cNvPr>
          <p:cNvGrpSpPr/>
          <p:nvPr/>
        </p:nvGrpSpPr>
        <p:grpSpPr>
          <a:xfrm>
            <a:off x="9871079" y="857834"/>
            <a:ext cx="2107745" cy="2378507"/>
            <a:chOff x="3002476" y="5903892"/>
            <a:chExt cx="4069529" cy="1396466"/>
          </a:xfrm>
        </p:grpSpPr>
        <p:sp>
          <p:nvSpPr>
            <p:cNvPr id="19" name="Rectangle 18">
              <a:extLst>
                <a:ext uri="{FF2B5EF4-FFF2-40B4-BE49-F238E27FC236}">
                  <a16:creationId xmlns:a16="http://schemas.microsoft.com/office/drawing/2014/main" id="{44A9206D-2FD8-C4FF-660E-2D2A7B432037}"/>
                </a:ext>
              </a:extLst>
            </p:cNvPr>
            <p:cNvSpPr/>
            <p:nvPr/>
          </p:nvSpPr>
          <p:spPr>
            <a:xfrm>
              <a:off x="3113075" y="5903892"/>
              <a:ext cx="3848333" cy="126452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632104B1-0D3D-CEAD-4858-EA158CA6AD90}"/>
                </a:ext>
              </a:extLst>
            </p:cNvPr>
            <p:cNvSpPr txBox="1"/>
            <p:nvPr/>
          </p:nvSpPr>
          <p:spPr>
            <a:xfrm>
              <a:off x="3002476" y="5947266"/>
              <a:ext cx="4069529" cy="1353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est également possible de retrouver un signalement ou </a:t>
              </a:r>
              <a:r>
                <a:rPr lang="fr-FR" sz="1600" dirty="0">
                  <a:solidFill>
                    <a:prstClr val="black"/>
                  </a:solidFill>
                  <a:latin typeface="Arial" panose="020B0604020202020204" pitchFamily="34" charset="0"/>
                  <a:cs typeface="Arial" panose="020B0604020202020204" pitchFamily="34" charset="0"/>
                </a:rPr>
                <a:t>un îlot de reboisement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 son numéro dans l’onglet « Recherche de signalement»</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93394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1EF0CEC-45D0-65B3-8F48-75441363652E}"/>
              </a:ext>
            </a:extLst>
          </p:cNvPr>
          <p:cNvPicPr>
            <a:picLocks noChangeAspect="1"/>
          </p:cNvPicPr>
          <p:nvPr/>
        </p:nvPicPr>
        <p:blipFill rotWithShape="1">
          <a:blip r:embed="rId3"/>
          <a:srcRect t="8227" r="21796"/>
          <a:stretch/>
        </p:blipFill>
        <p:spPr>
          <a:xfrm>
            <a:off x="3044541" y="785383"/>
            <a:ext cx="8802349" cy="5694188"/>
          </a:xfrm>
          <a:prstGeom prst="rect">
            <a:avLst/>
          </a:prstGeom>
        </p:spPr>
      </p:pic>
      <p:grpSp>
        <p:nvGrpSpPr>
          <p:cNvPr id="3" name="Groupe 2">
            <a:extLst>
              <a:ext uri="{FF2B5EF4-FFF2-40B4-BE49-F238E27FC236}">
                <a16:creationId xmlns:a16="http://schemas.microsoft.com/office/drawing/2014/main" id="{6B644356-A8BE-A51D-6876-C6814DF0FCFD}"/>
              </a:ext>
            </a:extLst>
          </p:cNvPr>
          <p:cNvGrpSpPr/>
          <p:nvPr/>
        </p:nvGrpSpPr>
        <p:grpSpPr>
          <a:xfrm>
            <a:off x="189468" y="757551"/>
            <a:ext cx="2529251" cy="4320412"/>
            <a:chOff x="9613582" y="668217"/>
            <a:chExt cx="2529251" cy="6099516"/>
          </a:xfrm>
        </p:grpSpPr>
        <p:sp>
          <p:nvSpPr>
            <p:cNvPr id="9" name="Rectangle 8">
              <a:extLst>
                <a:ext uri="{FF2B5EF4-FFF2-40B4-BE49-F238E27FC236}">
                  <a16:creationId xmlns:a16="http://schemas.microsoft.com/office/drawing/2014/main" id="{138E0A4E-BA3E-443B-8747-3EE9BC2528F7}"/>
                </a:ext>
              </a:extLst>
            </p:cNvPr>
            <p:cNvSpPr/>
            <p:nvPr/>
          </p:nvSpPr>
          <p:spPr>
            <a:xfrm>
              <a:off x="9646156" y="668217"/>
              <a:ext cx="2496677" cy="609951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60ED474-C01C-4896-AB8E-0329C06A2220}"/>
                </a:ext>
              </a:extLst>
            </p:cNvPr>
            <p:cNvSpPr txBox="1"/>
            <p:nvPr/>
          </p:nvSpPr>
          <p:spPr>
            <a:xfrm>
              <a:off x="9613582" y="668217"/>
              <a:ext cx="2454063" cy="4560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Affichage des couches disponibles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sélectionner les dégâts signalés dans différentes saisons de chasse par niveau d’impact (faible incidence, avenir incertain ou avenir compromis).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sélectionner les signalements ayant une origine de dégâts particulière.</a:t>
              </a:r>
            </a:p>
          </p:txBody>
        </p:sp>
      </p:grpSp>
      <p:sp>
        <p:nvSpPr>
          <p:cNvPr id="11" name="Rectangle 10">
            <a:extLst>
              <a:ext uri="{FF2B5EF4-FFF2-40B4-BE49-F238E27FC236}">
                <a16:creationId xmlns:a16="http://schemas.microsoft.com/office/drawing/2014/main" id="{E3F392B0-148D-4138-B5EF-26AC90F28491}"/>
              </a:ext>
            </a:extLst>
          </p:cNvPr>
          <p:cNvSpPr/>
          <p:nvPr/>
        </p:nvSpPr>
        <p:spPr>
          <a:xfrm>
            <a:off x="3414410" y="4934140"/>
            <a:ext cx="1845653" cy="28764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776C478-63E6-4D52-9340-339EADD477DE}"/>
              </a:ext>
            </a:extLst>
          </p:cNvPr>
          <p:cNvSpPr/>
          <p:nvPr/>
        </p:nvSpPr>
        <p:spPr>
          <a:xfrm>
            <a:off x="3394954" y="1461402"/>
            <a:ext cx="1410510" cy="227401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6535158A-20DA-C38F-96BE-32B59A879D0E}"/>
              </a:ext>
            </a:extLst>
          </p:cNvPr>
          <p:cNvCxnSpPr>
            <a:cxnSpLocks/>
          </p:cNvCxnSpPr>
          <p:nvPr/>
        </p:nvCxnSpPr>
        <p:spPr>
          <a:xfrm flipH="1">
            <a:off x="2643531" y="1960446"/>
            <a:ext cx="7514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31059300-4199-0F5A-F45A-AA659C098085}"/>
              </a:ext>
            </a:extLst>
          </p:cNvPr>
          <p:cNvCxnSpPr>
            <a:cxnSpLocks/>
            <a:stCxn id="11" idx="1"/>
          </p:cNvCxnSpPr>
          <p:nvPr/>
        </p:nvCxnSpPr>
        <p:spPr>
          <a:xfrm flipH="1" flipV="1">
            <a:off x="2159472" y="4577232"/>
            <a:ext cx="1254938" cy="500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96125B98-35CD-ED26-EBAF-E8A892177A5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9" name="Espace réservé du numéro de diapositive 2">
            <a:extLst>
              <a:ext uri="{FF2B5EF4-FFF2-40B4-BE49-F238E27FC236}">
                <a16:creationId xmlns:a16="http://schemas.microsoft.com/office/drawing/2014/main" id="{B640AB36-E64B-A74C-8A72-A12C57C71DE9}"/>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22</a:t>
            </a:fld>
            <a:endParaRPr lang="fr-FR" dirty="0"/>
          </a:p>
        </p:txBody>
      </p:sp>
      <p:sp>
        <p:nvSpPr>
          <p:cNvPr id="7" name="Rectangle 6">
            <a:extLst>
              <a:ext uri="{FF2B5EF4-FFF2-40B4-BE49-F238E27FC236}">
                <a16:creationId xmlns:a16="http://schemas.microsoft.com/office/drawing/2014/main" id="{8BC2E306-410C-56BA-A46F-F258F820CF50}"/>
              </a:ext>
            </a:extLst>
          </p:cNvPr>
          <p:cNvSpPr/>
          <p:nvPr/>
        </p:nvSpPr>
        <p:spPr>
          <a:xfrm>
            <a:off x="2896596" y="757550"/>
            <a:ext cx="498358" cy="35393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onnecteur droit avec flèche 7">
            <a:extLst>
              <a:ext uri="{FF2B5EF4-FFF2-40B4-BE49-F238E27FC236}">
                <a16:creationId xmlns:a16="http://schemas.microsoft.com/office/drawing/2014/main" id="{E98A249D-3903-E3B0-3FE3-4896E06B6CF8}"/>
              </a:ext>
            </a:extLst>
          </p:cNvPr>
          <p:cNvCxnSpPr>
            <a:cxnSpLocks/>
            <a:stCxn id="7" idx="1"/>
          </p:cNvCxnSpPr>
          <p:nvPr/>
        </p:nvCxnSpPr>
        <p:spPr>
          <a:xfrm flipH="1">
            <a:off x="2392699" y="934516"/>
            <a:ext cx="503897" cy="387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41F84977-D76D-291B-62E0-CF2CFEE52573}"/>
              </a:ext>
            </a:extLst>
          </p:cNvPr>
          <p:cNvSpPr>
            <a:spLocks noGrp="1"/>
          </p:cNvSpPr>
          <p:nvPr>
            <p:ph type="title"/>
          </p:nvPr>
        </p:nvSpPr>
        <p:spPr>
          <a:xfrm>
            <a:off x="838200" y="118943"/>
            <a:ext cx="10515600" cy="549274"/>
          </a:xfrm>
        </p:spPr>
        <p:txBody>
          <a:bodyPr>
            <a:normAutofit/>
          </a:bodyPr>
          <a:lstStyle/>
          <a:p>
            <a:r>
              <a:rPr lang="fr-FR" dirty="0"/>
              <a:t>8 - COUCHES ANALYTIQUES DISPONIBLES</a:t>
            </a:r>
          </a:p>
        </p:txBody>
      </p:sp>
      <p:sp>
        <p:nvSpPr>
          <p:cNvPr id="5" name="ZoneTexte 4">
            <a:extLst>
              <a:ext uri="{FF2B5EF4-FFF2-40B4-BE49-F238E27FC236}">
                <a16:creationId xmlns:a16="http://schemas.microsoft.com/office/drawing/2014/main" id="{61229526-8F7E-F1B8-75EF-08C05A25ED12}"/>
              </a:ext>
            </a:extLst>
          </p:cNvPr>
          <p:cNvSpPr txBox="1"/>
          <p:nvPr/>
        </p:nvSpPr>
        <p:spPr>
          <a:xfrm>
            <a:off x="7888834" y="-48143"/>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3799203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F1C192F-F8DE-E564-9C84-3048C46E463F}"/>
              </a:ext>
            </a:extLst>
          </p:cNvPr>
          <p:cNvPicPr>
            <a:picLocks noChangeAspect="1"/>
          </p:cNvPicPr>
          <p:nvPr/>
        </p:nvPicPr>
        <p:blipFill>
          <a:blip r:embed="rId3"/>
          <a:stretch>
            <a:fillRect/>
          </a:stretch>
        </p:blipFill>
        <p:spPr>
          <a:xfrm>
            <a:off x="86768" y="967229"/>
            <a:ext cx="7190225" cy="5389123"/>
          </a:xfrm>
          <a:prstGeom prst="rect">
            <a:avLst/>
          </a:prstGeom>
        </p:spPr>
      </p:pic>
      <p:sp>
        <p:nvSpPr>
          <p:cNvPr id="9" name="ZoneTexte 8">
            <a:extLst>
              <a:ext uri="{FF2B5EF4-FFF2-40B4-BE49-F238E27FC236}">
                <a16:creationId xmlns:a16="http://schemas.microsoft.com/office/drawing/2014/main" id="{F3CB0CEF-BF6F-3322-D066-A6E12EDBBA9C}"/>
              </a:ext>
            </a:extLst>
          </p:cNvPr>
          <p:cNvSpPr txBox="1"/>
          <p:nvPr/>
        </p:nvSpPr>
        <p:spPr>
          <a:xfrm>
            <a:off x="7451346" y="1891608"/>
            <a:ext cx="4631148" cy="4247317"/>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imprimer une carte sous format PDF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impression » pour imprimer une carte de l’endroit de votre choix.</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Saisir un titre, éventuellement des commentaires.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Vous pouvez choisir au choix l’orientation paysage ou portrait, matérialisée par un cadre orange sur la carte, que vous pouvez déplacer à la souris en cliquant sur sa bordure (des tirets rouges apparaissent).</a:t>
            </a:r>
          </a:p>
        </p:txBody>
      </p:sp>
      <p:sp>
        <p:nvSpPr>
          <p:cNvPr id="26" name="Espace réservé du numéro de diapositive 5">
            <a:extLst>
              <a:ext uri="{FF2B5EF4-FFF2-40B4-BE49-F238E27FC236}">
                <a16:creationId xmlns:a16="http://schemas.microsoft.com/office/drawing/2014/main" id="{6F3A14B0-3E47-9F15-E2DE-31AB1D265CE7}"/>
              </a:ext>
            </a:extLst>
          </p:cNvPr>
          <p:cNvSpPr>
            <a:spLocks noGrp="1"/>
          </p:cNvSpPr>
          <p:nvPr>
            <p:ph type="sldNum" sz="quarter" idx="12"/>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C2C6D1FF-BA4F-CB32-AF5B-95619F5EBD95}"/>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8" name="Espace réservé du numéro de diapositive 2">
            <a:extLst>
              <a:ext uri="{FF2B5EF4-FFF2-40B4-BE49-F238E27FC236}">
                <a16:creationId xmlns:a16="http://schemas.microsoft.com/office/drawing/2014/main" id="{48641EFF-6650-CD46-A81F-BA56981217B6}"/>
              </a:ext>
            </a:extLst>
          </p:cNvPr>
          <p:cNvSpPr txBox="1">
            <a:spLocks/>
          </p:cNvSpPr>
          <p:nvPr/>
        </p:nvSpPr>
        <p:spPr>
          <a:xfrm>
            <a:off x="9448800" y="6502603"/>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2E19BC-3DB7-4894-880A-8C5995039174}" type="slidenum">
              <a:rPr lang="fr-FR" smtClean="0"/>
              <a:pPr/>
              <a:t>23</a:t>
            </a:fld>
            <a:endParaRPr lang="fr-FR" dirty="0"/>
          </a:p>
        </p:txBody>
      </p:sp>
      <p:sp>
        <p:nvSpPr>
          <p:cNvPr id="8" name="Rectangle 7">
            <a:extLst>
              <a:ext uri="{FF2B5EF4-FFF2-40B4-BE49-F238E27FC236}">
                <a16:creationId xmlns:a16="http://schemas.microsoft.com/office/drawing/2014/main" id="{AE1F14D0-DDD8-0B78-CD40-CA12FA7EF817}"/>
              </a:ext>
            </a:extLst>
          </p:cNvPr>
          <p:cNvSpPr/>
          <p:nvPr/>
        </p:nvSpPr>
        <p:spPr>
          <a:xfrm>
            <a:off x="6906636" y="1660401"/>
            <a:ext cx="437745" cy="431046"/>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D6CF969A-5059-DF12-72BC-42BB9C240AAB}"/>
              </a:ext>
            </a:extLst>
          </p:cNvPr>
          <p:cNvSpPr txBox="1">
            <a:spLocks/>
          </p:cNvSpPr>
          <p:nvPr/>
        </p:nvSpPr>
        <p:spPr>
          <a:xfrm>
            <a:off x="1023650" y="13652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9 - BONNES PRATIQUES POUR L’IMPRESSION</a:t>
            </a:r>
          </a:p>
        </p:txBody>
      </p:sp>
      <p:sp>
        <p:nvSpPr>
          <p:cNvPr id="3" name="ZoneTexte 2">
            <a:extLst>
              <a:ext uri="{FF2B5EF4-FFF2-40B4-BE49-F238E27FC236}">
                <a16:creationId xmlns:a16="http://schemas.microsoft.com/office/drawing/2014/main" id="{D02814F5-D434-1412-6C15-85BADC58509D}"/>
              </a:ext>
            </a:extLst>
          </p:cNvPr>
          <p:cNvSpPr txBox="1"/>
          <p:nvPr/>
        </p:nvSpPr>
        <p:spPr>
          <a:xfrm>
            <a:off x="7888834" y="-95525"/>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224877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AB75FAC-1EDA-7933-AE79-BC10E74EC61E}"/>
              </a:ext>
            </a:extLst>
          </p:cNvPr>
          <p:cNvPicPr>
            <a:picLocks noChangeAspect="1"/>
          </p:cNvPicPr>
          <p:nvPr/>
        </p:nvPicPr>
        <p:blipFill>
          <a:blip r:embed="rId3"/>
          <a:stretch>
            <a:fillRect/>
          </a:stretch>
        </p:blipFill>
        <p:spPr>
          <a:xfrm>
            <a:off x="8617945" y="2030349"/>
            <a:ext cx="3352800" cy="1219200"/>
          </a:xfrm>
          <a:prstGeom prst="rect">
            <a:avLst/>
          </a:prstGeom>
        </p:spPr>
      </p:pic>
      <p:sp>
        <p:nvSpPr>
          <p:cNvPr id="2" name="ZoneTexte 1">
            <a:extLst>
              <a:ext uri="{FF2B5EF4-FFF2-40B4-BE49-F238E27FC236}">
                <a16:creationId xmlns:a16="http://schemas.microsoft.com/office/drawing/2014/main" id="{C94B8E62-24AE-8E21-9042-537D966F514D}"/>
              </a:ext>
            </a:extLst>
          </p:cNvPr>
          <p:cNvSpPr txBox="1"/>
          <p:nvPr/>
        </p:nvSpPr>
        <p:spPr>
          <a:xfrm>
            <a:off x="221255" y="1997839"/>
            <a:ext cx="8272743" cy="2585323"/>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Quelques informations concernant l’impression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couche « estimations de dégâts paramétrées » ne s’affiche pas lors de l’impression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vues aériennes ne s’affichent pas lors de l’impression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est possible d’afficher le plan IGN et le parcellaire Express de l’IGN en même temps lors de l’impression à condition de diminuer son taux d’opacité.</a:t>
            </a:r>
          </a:p>
        </p:txBody>
      </p:sp>
      <p:sp>
        <p:nvSpPr>
          <p:cNvPr id="4" name="Rectangle 3">
            <a:extLst>
              <a:ext uri="{FF2B5EF4-FFF2-40B4-BE49-F238E27FC236}">
                <a16:creationId xmlns:a16="http://schemas.microsoft.com/office/drawing/2014/main" id="{74DDBD09-8864-0F33-D779-24F5A894DD6D}"/>
              </a:ext>
            </a:extLst>
          </p:cNvPr>
          <p:cNvSpPr/>
          <p:nvPr/>
        </p:nvSpPr>
        <p:spPr>
          <a:xfrm>
            <a:off x="8823554" y="2224957"/>
            <a:ext cx="275422" cy="26440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CB40B54E-841E-0BF0-BB3D-6FF8889B662F}"/>
              </a:ext>
            </a:extLst>
          </p:cNvPr>
          <p:cNvSpPr txBox="1"/>
          <p:nvPr/>
        </p:nvSpPr>
        <p:spPr>
          <a:xfrm>
            <a:off x="9163280" y="3762352"/>
            <a:ext cx="2375970" cy="107721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Changer l’opacité » pour régler l’opacité de la couche sélectionnée.</a:t>
            </a:r>
          </a:p>
        </p:txBody>
      </p:sp>
      <p:cxnSp>
        <p:nvCxnSpPr>
          <p:cNvPr id="7" name="Connecteur droit avec flèche 6">
            <a:extLst>
              <a:ext uri="{FF2B5EF4-FFF2-40B4-BE49-F238E27FC236}">
                <a16:creationId xmlns:a16="http://schemas.microsoft.com/office/drawing/2014/main" id="{5BF59D72-75ED-701B-757D-C3AE03922EB3}"/>
              </a:ext>
            </a:extLst>
          </p:cNvPr>
          <p:cNvCxnSpPr>
            <a:cxnSpLocks/>
          </p:cNvCxnSpPr>
          <p:nvPr/>
        </p:nvCxnSpPr>
        <p:spPr>
          <a:xfrm>
            <a:off x="8961265" y="2489362"/>
            <a:ext cx="261658" cy="12729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C97833E0-7E01-073D-8B57-A16ECA24B469}"/>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9" name="Espace réservé du numéro de diapositive 2">
            <a:extLst>
              <a:ext uri="{FF2B5EF4-FFF2-40B4-BE49-F238E27FC236}">
                <a16:creationId xmlns:a16="http://schemas.microsoft.com/office/drawing/2014/main" id="{DAD3A651-78EC-6D72-3BB6-2F5F8F31867B}"/>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24</a:t>
            </a:fld>
            <a:endParaRPr lang="fr-FR" dirty="0"/>
          </a:p>
        </p:txBody>
      </p:sp>
      <p:sp>
        <p:nvSpPr>
          <p:cNvPr id="10" name="Titre 1">
            <a:extLst>
              <a:ext uri="{FF2B5EF4-FFF2-40B4-BE49-F238E27FC236}">
                <a16:creationId xmlns:a16="http://schemas.microsoft.com/office/drawing/2014/main" id="{7C253D93-F087-1EE0-B8A6-F59F2C4FCB5C}"/>
              </a:ext>
            </a:extLst>
          </p:cNvPr>
          <p:cNvSpPr txBox="1">
            <a:spLocks/>
          </p:cNvSpPr>
          <p:nvPr/>
        </p:nvSpPr>
        <p:spPr>
          <a:xfrm>
            <a:off x="1023650" y="13652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9 - BONNES PRATIQUES POUR L’IMPRESSION</a:t>
            </a:r>
          </a:p>
        </p:txBody>
      </p:sp>
      <p:sp>
        <p:nvSpPr>
          <p:cNvPr id="3" name="ZoneTexte 2">
            <a:extLst>
              <a:ext uri="{FF2B5EF4-FFF2-40B4-BE49-F238E27FC236}">
                <a16:creationId xmlns:a16="http://schemas.microsoft.com/office/drawing/2014/main" id="{B8EF010D-FBDB-84B6-9620-399B7019B1F3}"/>
              </a:ext>
            </a:extLst>
          </p:cNvPr>
          <p:cNvSpPr txBox="1"/>
          <p:nvPr/>
        </p:nvSpPr>
        <p:spPr>
          <a:xfrm>
            <a:off x="7888834" y="-95525"/>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1831674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FD2EBB0-5780-F46D-DC1C-CA310ABFC4BD}"/>
              </a:ext>
            </a:extLst>
          </p:cNvPr>
          <p:cNvPicPr>
            <a:picLocks noChangeAspect="1"/>
          </p:cNvPicPr>
          <p:nvPr/>
        </p:nvPicPr>
        <p:blipFill>
          <a:blip r:embed="rId3"/>
          <a:stretch>
            <a:fillRect/>
          </a:stretch>
        </p:blipFill>
        <p:spPr>
          <a:xfrm>
            <a:off x="4747469" y="873569"/>
            <a:ext cx="3044090" cy="2568632"/>
          </a:xfrm>
          <a:prstGeom prst="rect">
            <a:avLst/>
          </a:prstGeom>
        </p:spPr>
      </p:pic>
      <p:pic>
        <p:nvPicPr>
          <p:cNvPr id="11" name="Image 10">
            <a:extLst>
              <a:ext uri="{FF2B5EF4-FFF2-40B4-BE49-F238E27FC236}">
                <a16:creationId xmlns:a16="http://schemas.microsoft.com/office/drawing/2014/main" id="{E0719177-960C-E344-0A27-B9CF8B231F12}"/>
              </a:ext>
            </a:extLst>
          </p:cNvPr>
          <p:cNvPicPr>
            <a:picLocks noChangeAspect="1"/>
          </p:cNvPicPr>
          <p:nvPr/>
        </p:nvPicPr>
        <p:blipFill>
          <a:blip r:embed="rId4"/>
          <a:stretch>
            <a:fillRect/>
          </a:stretch>
        </p:blipFill>
        <p:spPr>
          <a:xfrm>
            <a:off x="9280673" y="809806"/>
            <a:ext cx="2373737" cy="5492811"/>
          </a:xfrm>
          <a:prstGeom prst="rect">
            <a:avLst/>
          </a:prstGeom>
        </p:spPr>
      </p:pic>
      <p:pic>
        <p:nvPicPr>
          <p:cNvPr id="5" name="Image 4">
            <a:extLst>
              <a:ext uri="{FF2B5EF4-FFF2-40B4-BE49-F238E27FC236}">
                <a16:creationId xmlns:a16="http://schemas.microsoft.com/office/drawing/2014/main" id="{CC867C4C-4790-4D72-E946-5F74CCE42E76}"/>
              </a:ext>
            </a:extLst>
          </p:cNvPr>
          <p:cNvPicPr>
            <a:picLocks noChangeAspect="1"/>
          </p:cNvPicPr>
          <p:nvPr/>
        </p:nvPicPr>
        <p:blipFill rotWithShape="1">
          <a:blip r:embed="rId5"/>
          <a:srcRect l="54776"/>
          <a:stretch/>
        </p:blipFill>
        <p:spPr>
          <a:xfrm>
            <a:off x="321558" y="791398"/>
            <a:ext cx="4157805" cy="4383917"/>
          </a:xfrm>
          <a:prstGeom prst="rect">
            <a:avLst/>
          </a:prstGeom>
        </p:spPr>
      </p:pic>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18" name="Rectangle 17">
            <a:extLst>
              <a:ext uri="{FF2B5EF4-FFF2-40B4-BE49-F238E27FC236}">
                <a16:creationId xmlns:a16="http://schemas.microsoft.com/office/drawing/2014/main" id="{CD4F8B43-1B12-4506-95E9-208B6498AC1B}"/>
              </a:ext>
            </a:extLst>
          </p:cNvPr>
          <p:cNvSpPr/>
          <p:nvPr/>
        </p:nvSpPr>
        <p:spPr>
          <a:xfrm>
            <a:off x="2136932" y="2000413"/>
            <a:ext cx="1577229" cy="23374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Connecteur droit avec flèche 18">
            <a:extLst>
              <a:ext uri="{FF2B5EF4-FFF2-40B4-BE49-F238E27FC236}">
                <a16:creationId xmlns:a16="http://schemas.microsoft.com/office/drawing/2014/main" id="{3A75B78E-F3DA-4E54-BA7F-DFD2585F14AE}"/>
              </a:ext>
            </a:extLst>
          </p:cNvPr>
          <p:cNvCxnSpPr>
            <a:cxnSpLocks/>
          </p:cNvCxnSpPr>
          <p:nvPr/>
        </p:nvCxnSpPr>
        <p:spPr>
          <a:xfrm>
            <a:off x="3170239" y="2234153"/>
            <a:ext cx="0" cy="31485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F1F79CA7-90D1-488B-9311-AE6785149C9C}"/>
              </a:ext>
            </a:extLst>
          </p:cNvPr>
          <p:cNvSpPr txBox="1"/>
          <p:nvPr/>
        </p:nvSpPr>
        <p:spPr>
          <a:xfrm>
            <a:off x="45787" y="5454034"/>
            <a:ext cx="3843166" cy="830997"/>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Cliquez sur « Saisies» puis « Ilots de reboisement interrogeable » pour saisir un îlot de reboisement.</a:t>
            </a:r>
          </a:p>
        </p:txBody>
      </p:sp>
      <p:sp>
        <p:nvSpPr>
          <p:cNvPr id="22" name="ZoneTexte 21">
            <a:extLst>
              <a:ext uri="{FF2B5EF4-FFF2-40B4-BE49-F238E27FC236}">
                <a16:creationId xmlns:a16="http://schemas.microsoft.com/office/drawing/2014/main" id="{8B2A8230-2B39-449F-900C-034FD8831A8C}"/>
              </a:ext>
            </a:extLst>
          </p:cNvPr>
          <p:cNvSpPr txBox="1"/>
          <p:nvPr/>
        </p:nvSpPr>
        <p:spPr>
          <a:xfrm>
            <a:off x="4470959" y="3456741"/>
            <a:ext cx="4550803" cy="3293209"/>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Dessiner l’îlot puis cliquez sur « Valider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solidFill>
                <a:latin typeface="Arial" panose="020B0604020202020204" pitchFamily="34" charset="0"/>
                <a:cs typeface="Arial" panose="020B0604020202020204" pitchFamily="34" charset="0"/>
              </a:rPr>
              <a:t>3.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Renseigner le nom des essences, le mode de régénération, l’année de mise en place, la présence d’une protection contre le gibier et le statut des travaux (prévisionnel, réalisé).</a:t>
            </a:r>
            <a:endParaRPr kumimoji="0" lang="fr-FR"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Cliquez sur « Terminer» pour enregistrer votre îlot de reboisement.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Pour modifier ou supprimer un îlot de reboisement, se positionner dessus puis cliquer sur      en haut de la carte.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5. En tant que référent ou représentant, je peux consulter les informations techniques de tous les îlots.</a:t>
            </a:r>
          </a:p>
        </p:txBody>
      </p:sp>
      <p:sp>
        <p:nvSpPr>
          <p:cNvPr id="23" name="Rectangle 22">
            <a:extLst>
              <a:ext uri="{FF2B5EF4-FFF2-40B4-BE49-F238E27FC236}">
                <a16:creationId xmlns:a16="http://schemas.microsoft.com/office/drawing/2014/main" id="{90E92F0E-2780-47EE-9790-1A89EDE7B1BE}"/>
              </a:ext>
            </a:extLst>
          </p:cNvPr>
          <p:cNvSpPr/>
          <p:nvPr/>
        </p:nvSpPr>
        <p:spPr>
          <a:xfrm>
            <a:off x="6525034" y="1253145"/>
            <a:ext cx="601629" cy="28342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a:extLst>
              <a:ext uri="{FF2B5EF4-FFF2-40B4-BE49-F238E27FC236}">
                <a16:creationId xmlns:a16="http://schemas.microsoft.com/office/drawing/2014/main" id="{F1A295E8-073C-4A74-A1F7-2863DD04B003}"/>
              </a:ext>
            </a:extLst>
          </p:cNvPr>
          <p:cNvCxnSpPr>
            <a:cxnSpLocks/>
          </p:cNvCxnSpPr>
          <p:nvPr/>
        </p:nvCxnSpPr>
        <p:spPr>
          <a:xfrm>
            <a:off x="6817585" y="1536569"/>
            <a:ext cx="832593" cy="20196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Espace réservé du numéro de diapositive 20">
            <a:extLst>
              <a:ext uri="{FF2B5EF4-FFF2-40B4-BE49-F238E27FC236}">
                <a16:creationId xmlns:a16="http://schemas.microsoft.com/office/drawing/2014/main" id="{F7FE97E8-7580-479B-A3AD-3C87DF55C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443B9D3-9264-BFAA-29C5-B2B6068930EB}"/>
              </a:ext>
            </a:extLst>
          </p:cNvPr>
          <p:cNvSpPr/>
          <p:nvPr/>
        </p:nvSpPr>
        <p:spPr>
          <a:xfrm>
            <a:off x="10600670" y="5727820"/>
            <a:ext cx="601629" cy="28342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 name="Connecteur droit avec flèche 13">
            <a:extLst>
              <a:ext uri="{FF2B5EF4-FFF2-40B4-BE49-F238E27FC236}">
                <a16:creationId xmlns:a16="http://schemas.microsoft.com/office/drawing/2014/main" id="{0CA33D03-675F-0716-DAD6-FCA5CF783313}"/>
              </a:ext>
            </a:extLst>
          </p:cNvPr>
          <p:cNvCxnSpPr>
            <a:cxnSpLocks/>
          </p:cNvCxnSpPr>
          <p:nvPr/>
        </p:nvCxnSpPr>
        <p:spPr>
          <a:xfrm flipH="1" flipV="1">
            <a:off x="8464990" y="5015620"/>
            <a:ext cx="2135680" cy="8539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38A3B941-FBA8-2C46-EF25-8872FD0B3728}"/>
              </a:ext>
            </a:extLst>
          </p:cNvPr>
          <p:cNvPicPr>
            <a:picLocks noChangeAspect="1"/>
          </p:cNvPicPr>
          <p:nvPr/>
        </p:nvPicPr>
        <p:blipFill>
          <a:blip r:embed="rId6"/>
          <a:stretch>
            <a:fillRect/>
          </a:stretch>
        </p:blipFill>
        <p:spPr>
          <a:xfrm>
            <a:off x="4866889" y="5886796"/>
            <a:ext cx="302334" cy="279078"/>
          </a:xfrm>
          <a:prstGeom prst="rect">
            <a:avLst/>
          </a:prstGeom>
        </p:spPr>
      </p:pic>
      <p:sp>
        <p:nvSpPr>
          <p:cNvPr id="8" name="Titre 1">
            <a:extLst>
              <a:ext uri="{FF2B5EF4-FFF2-40B4-BE49-F238E27FC236}">
                <a16:creationId xmlns:a16="http://schemas.microsoft.com/office/drawing/2014/main" id="{C8D22416-8FDF-03B2-0CC9-7E86B66B933C}"/>
              </a:ext>
            </a:extLst>
          </p:cNvPr>
          <p:cNvSpPr>
            <a:spLocks noGrp="1"/>
          </p:cNvSpPr>
          <p:nvPr>
            <p:ph type="title"/>
          </p:nvPr>
        </p:nvSpPr>
        <p:spPr>
          <a:xfrm>
            <a:off x="838200" y="118943"/>
            <a:ext cx="10515600" cy="549274"/>
          </a:xfrm>
        </p:spPr>
        <p:txBody>
          <a:bodyPr>
            <a:normAutofit/>
          </a:bodyPr>
          <a:lstStyle/>
          <a:p>
            <a:r>
              <a:rPr lang="fr-FR" dirty="0"/>
              <a:t>10 - SAISIR DES ÎLOTS DE REBOISEMENT</a:t>
            </a:r>
          </a:p>
        </p:txBody>
      </p:sp>
      <p:sp>
        <p:nvSpPr>
          <p:cNvPr id="2" name="ZoneTexte 1">
            <a:extLst>
              <a:ext uri="{FF2B5EF4-FFF2-40B4-BE49-F238E27FC236}">
                <a16:creationId xmlns:a16="http://schemas.microsoft.com/office/drawing/2014/main" id="{2F0047B4-7BEA-CD23-DEFB-674C8702EDBA}"/>
              </a:ext>
            </a:extLst>
          </p:cNvPr>
          <p:cNvSpPr txBox="1"/>
          <p:nvPr/>
        </p:nvSpPr>
        <p:spPr>
          <a:xfrm>
            <a:off x="7888834" y="-95525"/>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3092998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ZoneTexte 2">
            <a:extLst>
              <a:ext uri="{FF2B5EF4-FFF2-40B4-BE49-F238E27FC236}">
                <a16:creationId xmlns:a16="http://schemas.microsoft.com/office/drawing/2014/main" id="{4CCBE7BC-8D60-402F-A885-D6373D93A464}"/>
              </a:ext>
            </a:extLst>
          </p:cNvPr>
          <p:cNvSpPr txBox="1"/>
          <p:nvPr/>
        </p:nvSpPr>
        <p:spPr>
          <a:xfrm>
            <a:off x="838200" y="1390868"/>
            <a:ext cx="11090314"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cas de problème technique dans les procédures décrites dans ce document, n’hésitez pas à contacter le GIP ATGeRi : </a:t>
            </a:r>
            <a:r>
              <a:rPr kumimoji="0" lang="fr-FR"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plateforme.nationale.foret.gibier@gipatgeri.fr</a:t>
            </a:r>
            <a:endParaRPr kumimoji="0" lang="fr-FR"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endParaRPr>
          </a:p>
        </p:txBody>
      </p:sp>
      <p:sp>
        <p:nvSpPr>
          <p:cNvPr id="7" name="Titre 1">
            <a:extLst>
              <a:ext uri="{FF2B5EF4-FFF2-40B4-BE49-F238E27FC236}">
                <a16:creationId xmlns:a16="http://schemas.microsoft.com/office/drawing/2014/main" id="{D26C577D-0103-430B-9F03-EDF060B45CCF}"/>
              </a:ext>
            </a:extLst>
          </p:cNvPr>
          <p:cNvSpPr>
            <a:spLocks noGrp="1"/>
          </p:cNvSpPr>
          <p:nvPr>
            <p:ph type="title"/>
          </p:nvPr>
        </p:nvSpPr>
        <p:spPr>
          <a:xfrm>
            <a:off x="838200" y="118943"/>
            <a:ext cx="10515600" cy="549274"/>
          </a:xfrm>
        </p:spPr>
        <p:txBody>
          <a:bodyPr>
            <a:normAutofit/>
          </a:bodyPr>
          <a:lstStyle/>
          <a:p>
            <a:r>
              <a:rPr lang="fr-FR" dirty="0"/>
              <a:t>11 - CONTACTS</a:t>
            </a:r>
          </a:p>
        </p:txBody>
      </p:sp>
      <p:sp>
        <p:nvSpPr>
          <p:cNvPr id="2" name="Espace réservé du numéro de diapositive 1">
            <a:extLst>
              <a:ext uri="{FF2B5EF4-FFF2-40B4-BE49-F238E27FC236}">
                <a16:creationId xmlns:a16="http://schemas.microsoft.com/office/drawing/2014/main" id="{C02C1967-6BD7-415A-A259-5CA4DEC428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3A0ADC59-0BD0-47A5-B789-D78A92F3E9EC}"/>
              </a:ext>
            </a:extLst>
          </p:cNvPr>
          <p:cNvSpPr txBox="1"/>
          <p:nvPr/>
        </p:nvSpPr>
        <p:spPr>
          <a:xfrm>
            <a:off x="7888834" y="-48143"/>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6782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7E380-DBE3-4A6F-8F6F-BF2CBDEC1AA4}"/>
              </a:ext>
            </a:extLst>
          </p:cNvPr>
          <p:cNvSpPr>
            <a:spLocks noGrp="1"/>
          </p:cNvSpPr>
          <p:nvPr>
            <p:ph type="title"/>
          </p:nvPr>
        </p:nvSpPr>
        <p:spPr>
          <a:xfrm>
            <a:off x="838200" y="126620"/>
            <a:ext cx="10515600" cy="1325563"/>
          </a:xfrm>
        </p:spPr>
        <p:txBody>
          <a:bodyPr/>
          <a:lstStyle/>
          <a:p>
            <a:pPr algn="ctr"/>
            <a:r>
              <a:rPr lang="fr-FR" dirty="0"/>
              <a:t>SOMMAIRE</a:t>
            </a:r>
          </a:p>
        </p:txBody>
      </p:sp>
      <p:sp>
        <p:nvSpPr>
          <p:cNvPr id="7" name="ZoneTexte 6">
            <a:extLst>
              <a:ext uri="{FF2B5EF4-FFF2-40B4-BE49-F238E27FC236}">
                <a16:creationId xmlns:a16="http://schemas.microsoft.com/office/drawing/2014/main" id="{42991CBC-2AD5-4799-8242-72DE536253B4}"/>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
        <p:nvSpPr>
          <p:cNvPr id="4" name="Titre 1">
            <a:extLst>
              <a:ext uri="{FF2B5EF4-FFF2-40B4-BE49-F238E27FC236}">
                <a16:creationId xmlns:a16="http://schemas.microsoft.com/office/drawing/2014/main" id="{C10F1B69-CDC2-4296-968E-F01BB26A6EA4}"/>
              </a:ext>
            </a:extLst>
          </p:cNvPr>
          <p:cNvSpPr txBox="1">
            <a:spLocks/>
          </p:cNvSpPr>
          <p:nvPr/>
        </p:nvSpPr>
        <p:spPr>
          <a:xfrm>
            <a:off x="838200" y="1107441"/>
            <a:ext cx="11069320" cy="575056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dirty="0">
                <a:hlinkClick r:id="rId2" action="ppaction://hlinksldjump"/>
              </a:rPr>
              <a:t>1. Connexion</a:t>
            </a:r>
            <a:endParaRPr lang="fr-FR" dirty="0"/>
          </a:p>
          <a:p>
            <a:pPr>
              <a:lnSpc>
                <a:spcPct val="120000"/>
              </a:lnSpc>
            </a:pPr>
            <a:r>
              <a:rPr lang="fr-FR" dirty="0">
                <a:hlinkClick r:id="rId3" action="ppaction://hlinksldjump"/>
              </a:rPr>
              <a:t>2. Mon compte</a:t>
            </a:r>
            <a:endParaRPr lang="fr-FR" dirty="0"/>
          </a:p>
          <a:p>
            <a:pPr>
              <a:lnSpc>
                <a:spcPct val="120000"/>
              </a:lnSpc>
            </a:pPr>
            <a:r>
              <a:rPr lang="fr-FR" dirty="0">
                <a:hlinkClick r:id="rId4" action="ppaction://hlinksldjump"/>
              </a:rPr>
              <a:t>3. Généralités</a:t>
            </a:r>
            <a:endParaRPr lang="fr-FR" dirty="0"/>
          </a:p>
          <a:p>
            <a:pPr>
              <a:lnSpc>
                <a:spcPct val="120000"/>
              </a:lnSpc>
            </a:pPr>
            <a:r>
              <a:rPr lang="fr-FR" dirty="0">
                <a:hlinkClick r:id="rId5" action="ppaction://hlinksldjump"/>
              </a:rPr>
              <a:t>4. Accès à la cartographie</a:t>
            </a:r>
            <a:endParaRPr lang="fr-FR" dirty="0"/>
          </a:p>
          <a:p>
            <a:pPr>
              <a:lnSpc>
                <a:spcPct val="120000"/>
              </a:lnSpc>
            </a:pPr>
            <a:r>
              <a:rPr lang="fr-FR" dirty="0">
                <a:hlinkClick r:id="rId6" action="ppaction://hlinksldjump"/>
              </a:rPr>
              <a:t>5. Saisir depuis la cartographie</a:t>
            </a:r>
            <a:endParaRPr lang="fr-FR" dirty="0"/>
          </a:p>
          <a:p>
            <a:pPr>
              <a:lnSpc>
                <a:spcPct val="120000"/>
              </a:lnSpc>
            </a:pPr>
            <a:r>
              <a:rPr lang="fr-FR" dirty="0">
                <a:hlinkClick r:id="rId7" action="ppaction://hlinksldjump"/>
              </a:rPr>
              <a:t>6. Consulter / modifier ses saisies</a:t>
            </a:r>
            <a:endParaRPr lang="fr-FR" dirty="0"/>
          </a:p>
          <a:p>
            <a:pPr>
              <a:lnSpc>
                <a:spcPct val="120000"/>
              </a:lnSpc>
            </a:pPr>
            <a:r>
              <a:rPr lang="fr-FR" dirty="0">
                <a:hlinkClick r:id="rId8" action="ppaction://hlinksldjump"/>
              </a:rPr>
              <a:t>7. Outils de recherche</a:t>
            </a:r>
            <a:endParaRPr lang="fr-FR" dirty="0"/>
          </a:p>
          <a:p>
            <a:pPr>
              <a:lnSpc>
                <a:spcPct val="120000"/>
              </a:lnSpc>
            </a:pPr>
            <a:r>
              <a:rPr lang="fr-FR" dirty="0">
                <a:hlinkClick r:id="rId9" action="ppaction://hlinksldjump"/>
              </a:rPr>
              <a:t>8. Couches analytiques disponibles</a:t>
            </a:r>
            <a:endParaRPr lang="fr-FR" dirty="0"/>
          </a:p>
          <a:p>
            <a:pPr>
              <a:lnSpc>
                <a:spcPct val="120000"/>
              </a:lnSpc>
            </a:pPr>
            <a:r>
              <a:rPr lang="fr-FR" dirty="0">
                <a:hlinkClick r:id="rId10" action="ppaction://hlinksldjump"/>
              </a:rPr>
              <a:t>9. Bonnes pratiques pour l’impression</a:t>
            </a:r>
            <a:endParaRPr lang="fr-FR" dirty="0"/>
          </a:p>
          <a:p>
            <a:pPr>
              <a:lnSpc>
                <a:spcPct val="120000"/>
              </a:lnSpc>
            </a:pPr>
            <a:r>
              <a:rPr lang="fr-FR" dirty="0">
                <a:hlinkClick r:id="rId11" action="ppaction://hlinksldjump"/>
              </a:rPr>
              <a:t>10. Saisir des îlots de reboisement</a:t>
            </a:r>
            <a:endParaRPr lang="fr-FR" dirty="0"/>
          </a:p>
          <a:p>
            <a:endParaRPr lang="fr-FR" dirty="0"/>
          </a:p>
          <a:p>
            <a:r>
              <a:rPr lang="fr-FR" dirty="0">
                <a:hlinkClick r:id="rId12" action="ppaction://hlinksldjump"/>
              </a:rPr>
              <a:t>Contact</a:t>
            </a:r>
            <a:endParaRPr lang="fr-FR" dirty="0"/>
          </a:p>
          <a:p>
            <a:pPr algn="ctr"/>
            <a:endParaRPr lang="fr-FR" dirty="0"/>
          </a:p>
        </p:txBody>
      </p:sp>
      <p:sp>
        <p:nvSpPr>
          <p:cNvPr id="5" name="ZoneTexte 4">
            <a:extLst>
              <a:ext uri="{FF2B5EF4-FFF2-40B4-BE49-F238E27FC236}">
                <a16:creationId xmlns:a16="http://schemas.microsoft.com/office/drawing/2014/main" id="{59EF3545-CBB5-4902-83F1-C5E51E79B8B8}"/>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6" name="Espace réservé du numéro de diapositive 2">
            <a:extLst>
              <a:ext uri="{FF2B5EF4-FFF2-40B4-BE49-F238E27FC236}">
                <a16:creationId xmlns:a16="http://schemas.microsoft.com/office/drawing/2014/main" id="{AF01875E-B264-440E-A884-C673AC4E21DC}"/>
              </a:ext>
            </a:extLst>
          </p:cNvPr>
          <p:cNvSpPr>
            <a:spLocks noGrp="1"/>
          </p:cNvSpPr>
          <p:nvPr>
            <p:ph type="sldNum" sz="quarter" idx="12"/>
          </p:nvPr>
        </p:nvSpPr>
        <p:spPr>
          <a:xfrm>
            <a:off x="8610600" y="6356350"/>
            <a:ext cx="2743200" cy="365125"/>
          </a:xfrm>
        </p:spPr>
        <p:txBody>
          <a:bodyPr/>
          <a:lstStyle/>
          <a:p>
            <a:fld id="{622E19BC-3DB7-4894-880A-8C5995039174}" type="slidenum">
              <a:rPr lang="fr-FR" smtClean="0"/>
              <a:t>3</a:t>
            </a:fld>
            <a:endParaRPr lang="fr-FR" dirty="0"/>
          </a:p>
        </p:txBody>
      </p:sp>
    </p:spTree>
    <p:extLst>
      <p:ext uri="{BB962C8B-B14F-4D97-AF65-F5344CB8AC3E}">
        <p14:creationId xmlns:p14="http://schemas.microsoft.com/office/powerpoint/2010/main" val="429316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91563B0-ABC1-A28C-EF32-2F2B69592DB7}"/>
              </a:ext>
            </a:extLst>
          </p:cNvPr>
          <p:cNvPicPr>
            <a:picLocks noChangeAspect="1"/>
          </p:cNvPicPr>
          <p:nvPr/>
        </p:nvPicPr>
        <p:blipFill>
          <a:blip r:embed="rId3"/>
          <a:stretch>
            <a:fillRect/>
          </a:stretch>
        </p:blipFill>
        <p:spPr>
          <a:xfrm>
            <a:off x="74671" y="1545160"/>
            <a:ext cx="6250715" cy="318343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9046B299-A9FB-82A6-6709-DD2B8405CFC6}"/>
              </a:ext>
            </a:extLst>
          </p:cNvPr>
          <p:cNvPicPr>
            <a:picLocks noChangeAspect="1"/>
          </p:cNvPicPr>
          <p:nvPr/>
        </p:nvPicPr>
        <p:blipFill>
          <a:blip r:embed="rId4"/>
          <a:stretch>
            <a:fillRect/>
          </a:stretch>
        </p:blipFill>
        <p:spPr>
          <a:xfrm>
            <a:off x="6096000" y="1225156"/>
            <a:ext cx="5940396" cy="422517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1 - CONNEXION</a:t>
            </a:r>
          </a:p>
        </p:txBody>
      </p:sp>
      <p:sp>
        <p:nvSpPr>
          <p:cNvPr id="18" name="Rectangle 17">
            <a:extLst>
              <a:ext uri="{FF2B5EF4-FFF2-40B4-BE49-F238E27FC236}">
                <a16:creationId xmlns:a16="http://schemas.microsoft.com/office/drawing/2014/main" id="{53944BBB-B6D3-3ED9-2AF8-F31CE9C93CD0}"/>
              </a:ext>
            </a:extLst>
          </p:cNvPr>
          <p:cNvSpPr/>
          <p:nvPr/>
        </p:nvSpPr>
        <p:spPr>
          <a:xfrm>
            <a:off x="20636" y="754059"/>
            <a:ext cx="12150728" cy="3852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059EFE48-189F-8718-113A-8BD7D21D7320}"/>
              </a:ext>
            </a:extLst>
          </p:cNvPr>
          <p:cNvSpPr txBox="1"/>
          <p:nvPr/>
        </p:nvSpPr>
        <p:spPr>
          <a:xfrm>
            <a:off x="382772" y="765267"/>
            <a:ext cx="12386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Lien pour accéder aux dégâts de gibier sur le Web :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https://plateforme-nationale-foret-gibier.cartogip.fr/</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30801BA6-596D-9999-51B6-657F36032E2D}"/>
              </a:ext>
            </a:extLst>
          </p:cNvPr>
          <p:cNvSpPr/>
          <p:nvPr/>
        </p:nvSpPr>
        <p:spPr>
          <a:xfrm>
            <a:off x="2816646" y="5358280"/>
            <a:ext cx="6911248" cy="100917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DBF14161-955B-2A6A-1FB1-81CA5F24F26B}"/>
              </a:ext>
            </a:extLst>
          </p:cNvPr>
          <p:cNvSpPr txBox="1"/>
          <p:nvPr/>
        </p:nvSpPr>
        <p:spPr>
          <a:xfrm>
            <a:off x="2816646" y="5426960"/>
            <a:ext cx="7010401"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Renseignez votre </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nom d’utilisateur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votre </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 de passe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accéder à la plateforme nationale Forêt-Gibier ou bien créez votre compte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cartogip</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4" name="Rectangle 23">
            <a:extLst>
              <a:ext uri="{FF2B5EF4-FFF2-40B4-BE49-F238E27FC236}">
                <a16:creationId xmlns:a16="http://schemas.microsoft.com/office/drawing/2014/main" id="{4DB6C558-A9D7-B7D3-EB74-5398FA5DEA0E}"/>
              </a:ext>
            </a:extLst>
          </p:cNvPr>
          <p:cNvSpPr/>
          <p:nvPr/>
        </p:nvSpPr>
        <p:spPr>
          <a:xfrm>
            <a:off x="155604" y="2235077"/>
            <a:ext cx="1541221" cy="32498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Connecteur droit avec flèche 24">
            <a:extLst>
              <a:ext uri="{FF2B5EF4-FFF2-40B4-BE49-F238E27FC236}">
                <a16:creationId xmlns:a16="http://schemas.microsoft.com/office/drawing/2014/main" id="{A2F4B2D0-BFB2-608D-22D5-1F1B22F7D0BE}"/>
              </a:ext>
            </a:extLst>
          </p:cNvPr>
          <p:cNvCxnSpPr>
            <a:cxnSpLocks/>
            <a:stCxn id="24" idx="3"/>
          </p:cNvCxnSpPr>
          <p:nvPr/>
        </p:nvCxnSpPr>
        <p:spPr>
          <a:xfrm>
            <a:off x="1696825" y="2397569"/>
            <a:ext cx="46250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6D639E1-1E9A-9B8D-59C0-2BD658C3B1C1}"/>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5" name="ZoneTexte 4">
            <a:extLst>
              <a:ext uri="{FF2B5EF4-FFF2-40B4-BE49-F238E27FC236}">
                <a16:creationId xmlns:a16="http://schemas.microsoft.com/office/drawing/2014/main" id="{A75E1DAF-3C4F-FA2E-3847-74C99AB39BD0}"/>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25573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94DAD45-A8BB-420C-8EA5-8D713E17B11C}"/>
              </a:ext>
            </a:extLst>
          </p:cNvPr>
          <p:cNvPicPr>
            <a:picLocks noChangeAspect="1"/>
          </p:cNvPicPr>
          <p:nvPr/>
        </p:nvPicPr>
        <p:blipFill>
          <a:blip r:embed="rId3"/>
          <a:stretch>
            <a:fillRect/>
          </a:stretch>
        </p:blipFill>
        <p:spPr>
          <a:xfrm>
            <a:off x="195222" y="916656"/>
            <a:ext cx="5643155" cy="3581327"/>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67981EDF-7351-47AA-BEE5-7B800F0A5C98}"/>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
        <p:nvSpPr>
          <p:cNvPr id="21" name="Rectangle 20">
            <a:extLst>
              <a:ext uri="{FF2B5EF4-FFF2-40B4-BE49-F238E27FC236}">
                <a16:creationId xmlns:a16="http://schemas.microsoft.com/office/drawing/2014/main" id="{7D529595-4FCB-4A19-87A8-AB43D60EC01C}"/>
              </a:ext>
            </a:extLst>
          </p:cNvPr>
          <p:cNvSpPr/>
          <p:nvPr/>
        </p:nvSpPr>
        <p:spPr>
          <a:xfrm>
            <a:off x="308344" y="2162939"/>
            <a:ext cx="1254642" cy="2931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A7826520-AAC5-4A96-AD54-7678F9EFC692}"/>
              </a:ext>
            </a:extLst>
          </p:cNvPr>
          <p:cNvCxnSpPr>
            <a:cxnSpLocks/>
          </p:cNvCxnSpPr>
          <p:nvPr/>
        </p:nvCxnSpPr>
        <p:spPr>
          <a:xfrm flipH="1">
            <a:off x="1562986" y="2162939"/>
            <a:ext cx="453" cy="14686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061EB75-4FB3-4014-B28A-0D2EAEAD0053}"/>
              </a:ext>
            </a:extLst>
          </p:cNvPr>
          <p:cNvCxnSpPr>
            <a:cxnSpLocks/>
          </p:cNvCxnSpPr>
          <p:nvPr/>
        </p:nvCxnSpPr>
        <p:spPr>
          <a:xfrm>
            <a:off x="1545867" y="3631619"/>
            <a:ext cx="366499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18AE9FF-A12D-49DA-912D-CE2372DEB802}"/>
              </a:ext>
            </a:extLst>
          </p:cNvPr>
          <p:cNvSpPr/>
          <p:nvPr/>
        </p:nvSpPr>
        <p:spPr>
          <a:xfrm>
            <a:off x="6583677" y="805576"/>
            <a:ext cx="5160315" cy="104411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B7688AAC-8519-4B3D-A546-DD84B92966EA}"/>
              </a:ext>
            </a:extLst>
          </p:cNvPr>
          <p:cNvSpPr txBox="1"/>
          <p:nvPr/>
        </p:nvSpPr>
        <p:spPr>
          <a:xfrm>
            <a:off x="6583677" y="865968"/>
            <a:ext cx="5160315"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Mon compte » pour consulter mes coordonnées, celles de mes </a:t>
            </a:r>
            <a:r>
              <a:rPr lang="fr-FR" dirty="0">
                <a:solidFill>
                  <a:prstClr val="black"/>
                </a:solidFill>
                <a:latin typeface="Arial" panose="020B0604020202020204" pitchFamily="34" charset="0"/>
                <a:cs typeface="Arial" panose="020B0604020202020204" pitchFamily="34" charset="0"/>
              </a:rPr>
              <a:t>propriétaires affiliés ou de mes référents.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23201E87-54FA-4410-8D72-5B16AB974ED9}"/>
              </a:ext>
            </a:extLst>
          </p:cNvPr>
          <p:cNvSpPr/>
          <p:nvPr/>
        </p:nvSpPr>
        <p:spPr>
          <a:xfrm>
            <a:off x="60332" y="4886514"/>
            <a:ext cx="5312946" cy="125632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6C79BCA8-54C8-4919-9A9A-9DF2B0192DD1}"/>
              </a:ext>
            </a:extLst>
          </p:cNvPr>
          <p:cNvSpPr txBox="1"/>
          <p:nvPr/>
        </p:nvSpPr>
        <p:spPr>
          <a:xfrm>
            <a:off x="0" y="4886514"/>
            <a:ext cx="5373278"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est également possible de consulter mes dégâts de gibier, l’ensemble de ceux de l’organisme, valider et répartir les signalements reçus ou encore créer un nouveau compte référent</a:t>
            </a:r>
          </a:p>
        </p:txBody>
      </p:sp>
      <p:pic>
        <p:nvPicPr>
          <p:cNvPr id="10" name="Image 9">
            <a:extLst>
              <a:ext uri="{FF2B5EF4-FFF2-40B4-BE49-F238E27FC236}">
                <a16:creationId xmlns:a16="http://schemas.microsoft.com/office/drawing/2014/main" id="{9A39D8BC-5A95-3406-22AA-B9C188BA183E}"/>
              </a:ext>
            </a:extLst>
          </p:cNvPr>
          <p:cNvPicPr>
            <a:picLocks noChangeAspect="1"/>
          </p:cNvPicPr>
          <p:nvPr/>
        </p:nvPicPr>
        <p:blipFill>
          <a:blip r:embed="rId4"/>
          <a:stretch>
            <a:fillRect/>
          </a:stretch>
        </p:blipFill>
        <p:spPr>
          <a:xfrm>
            <a:off x="5443390" y="2821154"/>
            <a:ext cx="6553388" cy="2656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64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C4C2405-32B4-0D01-5323-5A0518D41929}"/>
              </a:ext>
            </a:extLst>
          </p:cNvPr>
          <p:cNvPicPr>
            <a:picLocks noChangeAspect="1"/>
          </p:cNvPicPr>
          <p:nvPr/>
        </p:nvPicPr>
        <p:blipFill>
          <a:blip r:embed="rId3"/>
          <a:stretch>
            <a:fillRect/>
          </a:stretch>
        </p:blipFill>
        <p:spPr>
          <a:xfrm>
            <a:off x="312139" y="1498164"/>
            <a:ext cx="6212431" cy="295132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7500DF9A-F41D-348D-0550-1755D2E48E25}"/>
              </a:ext>
            </a:extLst>
          </p:cNvPr>
          <p:cNvPicPr>
            <a:picLocks noChangeAspect="1"/>
          </p:cNvPicPr>
          <p:nvPr/>
        </p:nvPicPr>
        <p:blipFill>
          <a:blip r:embed="rId4"/>
          <a:stretch>
            <a:fillRect/>
          </a:stretch>
        </p:blipFill>
        <p:spPr>
          <a:xfrm>
            <a:off x="5975570" y="3074485"/>
            <a:ext cx="6055123" cy="2505025"/>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67981EDF-7351-47AA-BEE5-7B800F0A5C98}"/>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
        <p:nvSpPr>
          <p:cNvPr id="26" name="Rectangle 25">
            <a:extLst>
              <a:ext uri="{FF2B5EF4-FFF2-40B4-BE49-F238E27FC236}">
                <a16:creationId xmlns:a16="http://schemas.microsoft.com/office/drawing/2014/main" id="{094B14E6-E23E-444D-BA0F-1EF5C229D5C6}"/>
              </a:ext>
            </a:extLst>
          </p:cNvPr>
          <p:cNvSpPr/>
          <p:nvPr/>
        </p:nvSpPr>
        <p:spPr>
          <a:xfrm>
            <a:off x="6996096" y="6179191"/>
            <a:ext cx="5046728" cy="35972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764AF5DB-60DA-4200-990C-EBE92D3F7002}"/>
              </a:ext>
            </a:extLst>
          </p:cNvPr>
          <p:cNvSpPr txBox="1"/>
          <p:nvPr/>
        </p:nvSpPr>
        <p:spPr>
          <a:xfrm>
            <a:off x="6880165" y="6173112"/>
            <a:ext cx="5162659" cy="33600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les coordonnées des référents</a:t>
            </a:r>
          </a:p>
        </p:txBody>
      </p:sp>
      <p:sp>
        <p:nvSpPr>
          <p:cNvPr id="30" name="Rectangle 29">
            <a:extLst>
              <a:ext uri="{FF2B5EF4-FFF2-40B4-BE49-F238E27FC236}">
                <a16:creationId xmlns:a16="http://schemas.microsoft.com/office/drawing/2014/main" id="{E46F7BBC-1301-4826-BFB5-D815E9D7C6D4}"/>
              </a:ext>
            </a:extLst>
          </p:cNvPr>
          <p:cNvSpPr/>
          <p:nvPr/>
        </p:nvSpPr>
        <p:spPr>
          <a:xfrm>
            <a:off x="6880165" y="2249845"/>
            <a:ext cx="4980842" cy="4380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EAD91F0D-8558-4CB8-A77F-B6884080C358}"/>
              </a:ext>
            </a:extLst>
          </p:cNvPr>
          <p:cNvSpPr txBox="1"/>
          <p:nvPr/>
        </p:nvSpPr>
        <p:spPr>
          <a:xfrm>
            <a:off x="6787840" y="2278207"/>
            <a:ext cx="5195904" cy="369332"/>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les coordonnées de mes référents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61E6D296-804C-46F0-AD84-DE56AD8BD55E}"/>
              </a:ext>
            </a:extLst>
          </p:cNvPr>
          <p:cNvSpPr/>
          <p:nvPr/>
        </p:nvSpPr>
        <p:spPr>
          <a:xfrm>
            <a:off x="265096" y="738423"/>
            <a:ext cx="4980842" cy="4380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0AEA2B69-05A6-4CF4-B0C5-86AF6119C3C2}"/>
              </a:ext>
            </a:extLst>
          </p:cNvPr>
          <p:cNvSpPr txBox="1"/>
          <p:nvPr/>
        </p:nvSpPr>
        <p:spPr>
          <a:xfrm>
            <a:off x="157565" y="762069"/>
            <a:ext cx="5195904" cy="369332"/>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mes coordonnées </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CE806275-DE97-418E-BE41-2FF4F5E08669}"/>
              </a:ext>
            </a:extLst>
          </p:cNvPr>
          <p:cNvSpPr/>
          <p:nvPr/>
        </p:nvSpPr>
        <p:spPr>
          <a:xfrm>
            <a:off x="11681361" y="4910187"/>
            <a:ext cx="171893" cy="23605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3" name="Connecteur droit avec flèche 42">
            <a:extLst>
              <a:ext uri="{FF2B5EF4-FFF2-40B4-BE49-F238E27FC236}">
                <a16:creationId xmlns:a16="http://schemas.microsoft.com/office/drawing/2014/main" id="{B3C2E4ED-D42F-4983-B432-4F028232E3D4}"/>
              </a:ext>
            </a:extLst>
          </p:cNvPr>
          <p:cNvCxnSpPr>
            <a:cxnSpLocks/>
          </p:cNvCxnSpPr>
          <p:nvPr/>
        </p:nvCxnSpPr>
        <p:spPr>
          <a:xfrm flipH="1">
            <a:off x="11762024" y="5146245"/>
            <a:ext cx="5283" cy="1059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519E267-621A-4EBC-A8A0-71629DB6CC2B}"/>
              </a:ext>
            </a:extLst>
          </p:cNvPr>
          <p:cNvSpPr/>
          <p:nvPr/>
        </p:nvSpPr>
        <p:spPr>
          <a:xfrm>
            <a:off x="2003269" y="3696422"/>
            <a:ext cx="1108231" cy="40567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Connecteur droit avec flèche 44">
            <a:extLst>
              <a:ext uri="{FF2B5EF4-FFF2-40B4-BE49-F238E27FC236}">
                <a16:creationId xmlns:a16="http://schemas.microsoft.com/office/drawing/2014/main" id="{CE129D7E-1731-4741-82D9-976315BF888C}"/>
              </a:ext>
            </a:extLst>
          </p:cNvPr>
          <p:cNvCxnSpPr>
            <a:cxnSpLocks/>
          </p:cNvCxnSpPr>
          <p:nvPr/>
        </p:nvCxnSpPr>
        <p:spPr>
          <a:xfrm>
            <a:off x="2552990" y="4117493"/>
            <a:ext cx="0" cy="8967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0C9FECC-C61C-40AE-A38F-AAAB49F47B0A}"/>
              </a:ext>
            </a:extLst>
          </p:cNvPr>
          <p:cNvSpPr/>
          <p:nvPr/>
        </p:nvSpPr>
        <p:spPr>
          <a:xfrm>
            <a:off x="249949" y="5084566"/>
            <a:ext cx="4581451" cy="46191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ZoneTexte 47">
            <a:extLst>
              <a:ext uri="{FF2B5EF4-FFF2-40B4-BE49-F238E27FC236}">
                <a16:creationId xmlns:a16="http://schemas.microsoft.com/office/drawing/2014/main" id="{2EF8BE59-E978-4C24-8C10-63804AFA13A8}"/>
              </a:ext>
            </a:extLst>
          </p:cNvPr>
          <p:cNvSpPr txBox="1"/>
          <p:nvPr/>
        </p:nvSpPr>
        <p:spPr>
          <a:xfrm>
            <a:off x="189849" y="5146245"/>
            <a:ext cx="4701650"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ses coordonnées</a:t>
            </a:r>
          </a:p>
        </p:txBody>
      </p:sp>
      <p:sp>
        <p:nvSpPr>
          <p:cNvPr id="7" name="Rectangle 6">
            <a:extLst>
              <a:ext uri="{FF2B5EF4-FFF2-40B4-BE49-F238E27FC236}">
                <a16:creationId xmlns:a16="http://schemas.microsoft.com/office/drawing/2014/main" id="{EFCD8A55-B89B-4406-A126-7D08F2DD4EA2}"/>
              </a:ext>
            </a:extLst>
          </p:cNvPr>
          <p:cNvSpPr/>
          <p:nvPr/>
        </p:nvSpPr>
        <p:spPr>
          <a:xfrm>
            <a:off x="9643621" y="4565869"/>
            <a:ext cx="820132" cy="24869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26ED80F-023C-4B74-A942-30DDD41D459B}"/>
              </a:ext>
            </a:extLst>
          </p:cNvPr>
          <p:cNvSpPr/>
          <p:nvPr/>
        </p:nvSpPr>
        <p:spPr>
          <a:xfrm>
            <a:off x="9630350" y="4916946"/>
            <a:ext cx="1361303" cy="2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BF769BC-91AE-4450-AF27-D38D3FF84407}"/>
              </a:ext>
            </a:extLst>
          </p:cNvPr>
          <p:cNvSpPr/>
          <p:nvPr/>
        </p:nvSpPr>
        <p:spPr>
          <a:xfrm>
            <a:off x="10781297" y="4528903"/>
            <a:ext cx="820132" cy="24869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6523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67981EDF-7351-47AA-BEE5-7B800F0A5C98}"/>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
        <p:nvSpPr>
          <p:cNvPr id="28" name="Rectangle 27">
            <a:extLst>
              <a:ext uri="{FF2B5EF4-FFF2-40B4-BE49-F238E27FC236}">
                <a16:creationId xmlns:a16="http://schemas.microsoft.com/office/drawing/2014/main" id="{3A081DC0-1F98-486F-8431-D41F8CD90737}"/>
              </a:ext>
            </a:extLst>
          </p:cNvPr>
          <p:cNvSpPr/>
          <p:nvPr/>
        </p:nvSpPr>
        <p:spPr>
          <a:xfrm>
            <a:off x="106723" y="818557"/>
            <a:ext cx="3157472" cy="66462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89EFF7FC-97BD-433B-AF6C-EBAB5DF479C4}"/>
              </a:ext>
            </a:extLst>
          </p:cNvPr>
          <p:cNvSpPr txBox="1"/>
          <p:nvPr/>
        </p:nvSpPr>
        <p:spPr>
          <a:xfrm>
            <a:off x="0" y="812117"/>
            <a:ext cx="3268420" cy="646331"/>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les coordonnées des propriétaires affiliés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9F3F1D48-A8FB-4191-A06C-F3AC57ED834D}"/>
              </a:ext>
            </a:extLst>
          </p:cNvPr>
          <p:cNvSpPr/>
          <p:nvPr/>
        </p:nvSpPr>
        <p:spPr>
          <a:xfrm>
            <a:off x="106723" y="3034839"/>
            <a:ext cx="3157472" cy="4125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ZoneTexte 42">
            <a:extLst>
              <a:ext uri="{FF2B5EF4-FFF2-40B4-BE49-F238E27FC236}">
                <a16:creationId xmlns:a16="http://schemas.microsoft.com/office/drawing/2014/main" id="{B7F00903-09AB-4802-8811-C36F2F79E665}"/>
              </a:ext>
            </a:extLst>
          </p:cNvPr>
          <p:cNvSpPr txBox="1"/>
          <p:nvPr/>
        </p:nvSpPr>
        <p:spPr>
          <a:xfrm>
            <a:off x="-4225" y="3034839"/>
            <a:ext cx="3268420" cy="369332"/>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Créer un compte référent </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 5">
            <a:extLst>
              <a:ext uri="{FF2B5EF4-FFF2-40B4-BE49-F238E27FC236}">
                <a16:creationId xmlns:a16="http://schemas.microsoft.com/office/drawing/2014/main" id="{2CC835F0-68A2-4730-A603-7661A766AB25}"/>
              </a:ext>
            </a:extLst>
          </p:cNvPr>
          <p:cNvPicPr>
            <a:picLocks noChangeAspect="1"/>
          </p:cNvPicPr>
          <p:nvPr/>
        </p:nvPicPr>
        <p:blipFill>
          <a:blip r:embed="rId3"/>
          <a:stretch>
            <a:fillRect/>
          </a:stretch>
        </p:blipFill>
        <p:spPr>
          <a:xfrm>
            <a:off x="152914" y="3685237"/>
            <a:ext cx="5943086" cy="2807878"/>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0A4C61A4-6D41-4E1D-A056-B658B640E983}"/>
              </a:ext>
            </a:extLst>
          </p:cNvPr>
          <p:cNvSpPr/>
          <p:nvPr/>
        </p:nvSpPr>
        <p:spPr>
          <a:xfrm>
            <a:off x="106723" y="1684655"/>
            <a:ext cx="3683795" cy="98414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u="none" strike="noStrike" kern="1200" cap="none" spc="0" normalizeH="0" baseline="0" noProof="0" dirty="0">
                <a:ln>
                  <a:noFill/>
                </a:ln>
                <a:solidFill>
                  <a:prstClr val="black"/>
                </a:solidFill>
                <a:effectLst/>
                <a:uLnTx/>
                <a:uFillTx/>
                <a:latin typeface="Calibri" panose="020F0502020204030204"/>
                <a:ea typeface="+mn-ea"/>
                <a:cs typeface="+mn-cs"/>
              </a:rPr>
              <a:t>Recense l’ensemble des propriétaires ayant transmis des signalements acceptés par l’organisme</a:t>
            </a: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8402B3A0-471C-4F1C-78A8-51BE5842D3D4}"/>
              </a:ext>
            </a:extLst>
          </p:cNvPr>
          <p:cNvPicPr>
            <a:picLocks noChangeAspect="1"/>
          </p:cNvPicPr>
          <p:nvPr/>
        </p:nvPicPr>
        <p:blipFill>
          <a:blip r:embed="rId4"/>
          <a:stretch>
            <a:fillRect/>
          </a:stretch>
        </p:blipFill>
        <p:spPr>
          <a:xfrm>
            <a:off x="3883320" y="818558"/>
            <a:ext cx="7589101" cy="2666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5442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67981EDF-7351-47AA-BEE5-7B800F0A5C98}"/>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
        <p:nvSpPr>
          <p:cNvPr id="28" name="Rectangle 27">
            <a:extLst>
              <a:ext uri="{FF2B5EF4-FFF2-40B4-BE49-F238E27FC236}">
                <a16:creationId xmlns:a16="http://schemas.microsoft.com/office/drawing/2014/main" id="{3A081DC0-1F98-486F-8431-D41F8CD90737}"/>
              </a:ext>
            </a:extLst>
          </p:cNvPr>
          <p:cNvSpPr/>
          <p:nvPr/>
        </p:nvSpPr>
        <p:spPr>
          <a:xfrm>
            <a:off x="106723" y="818557"/>
            <a:ext cx="3157472" cy="66462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89EFF7FC-97BD-433B-AF6C-EBAB5DF479C4}"/>
              </a:ext>
            </a:extLst>
          </p:cNvPr>
          <p:cNvSpPr txBox="1"/>
          <p:nvPr/>
        </p:nvSpPr>
        <p:spPr>
          <a:xfrm>
            <a:off x="0" y="812117"/>
            <a:ext cx="3268420" cy="646331"/>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Validation et répartition des signalements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D783987D-04F2-467E-9F98-AE9ADDEDB148}"/>
              </a:ext>
            </a:extLst>
          </p:cNvPr>
          <p:cNvSpPr/>
          <p:nvPr/>
        </p:nvSpPr>
        <p:spPr>
          <a:xfrm>
            <a:off x="1569677" y="4003536"/>
            <a:ext cx="8758287" cy="21804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8C2CCA28-DAFD-4AFC-9E78-03C85A906182}"/>
              </a:ext>
            </a:extLst>
          </p:cNvPr>
          <p:cNvSpPr txBox="1"/>
          <p:nvPr/>
        </p:nvSpPr>
        <p:spPr>
          <a:xfrm>
            <a:off x="838200" y="4130450"/>
            <a:ext cx="10224705" cy="2062103"/>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fr-FR" sz="1600" dirty="0">
                <a:solidFill>
                  <a:srgbClr val="FF0000"/>
                </a:solidFill>
                <a:latin typeface="Arial" panose="020B0604020202020204" pitchFamily="34" charset="0"/>
                <a:cs typeface="Arial" panose="020B0604020202020204" pitchFamily="34" charset="0"/>
              </a:rPr>
              <a:t>1. </a:t>
            </a:r>
            <a:r>
              <a:rPr lang="fr-FR" sz="1600" dirty="0">
                <a:solidFill>
                  <a:prstClr val="black"/>
                </a:solidFill>
                <a:latin typeface="Arial" panose="020B0604020202020204" pitchFamily="34" charset="0"/>
                <a:cs typeface="Arial" panose="020B0604020202020204" pitchFamily="34" charset="0"/>
              </a:rPr>
              <a:t>Accepter et refuser le signalement</a:t>
            </a:r>
            <a:br>
              <a:rPr lang="fr-FR" sz="1600" dirty="0">
                <a:solidFill>
                  <a:prstClr val="black"/>
                </a:solidFill>
                <a:latin typeface="Arial" panose="020B0604020202020204" pitchFamily="34" charset="0"/>
                <a:cs typeface="Arial" panose="020B0604020202020204" pitchFamily="34" charset="0"/>
              </a:rPr>
            </a:br>
            <a:br>
              <a:rPr lang="fr-FR" sz="1600" dirty="0">
                <a:solidFill>
                  <a:prstClr val="black"/>
                </a:solidFill>
                <a:latin typeface="Arial" panose="020B0604020202020204" pitchFamily="34" charset="0"/>
                <a:cs typeface="Arial" panose="020B0604020202020204" pitchFamily="34" charset="0"/>
              </a:rPr>
            </a:br>
            <a:r>
              <a:rPr lang="fr-FR" sz="1600" dirty="0">
                <a:solidFill>
                  <a:srgbClr val="FF0000"/>
                </a:solidFill>
                <a:latin typeface="Arial" panose="020B0604020202020204" pitchFamily="34" charset="0"/>
                <a:cs typeface="Arial" panose="020B0604020202020204" pitchFamily="34" charset="0"/>
              </a:rPr>
              <a:t>2. </a:t>
            </a:r>
            <a:r>
              <a:rPr lang="fr-FR" sz="1600" dirty="0">
                <a:solidFill>
                  <a:prstClr val="black"/>
                </a:solidFill>
                <a:latin typeface="Arial" panose="020B0604020202020204" pitchFamily="34" charset="0"/>
                <a:cs typeface="Arial" panose="020B0604020202020204" pitchFamily="34" charset="0"/>
              </a:rPr>
              <a:t>Dispatcher le signalement à l’un des référents de votre organisme (ce peut être vous-même)</a:t>
            </a:r>
            <a:br>
              <a:rPr lang="fr-FR" sz="1600" dirty="0">
                <a:solidFill>
                  <a:prstClr val="black"/>
                </a:solidFill>
                <a:latin typeface="Arial" panose="020B0604020202020204" pitchFamily="34" charset="0"/>
                <a:cs typeface="Arial" panose="020B0604020202020204" pitchFamily="34" charset="0"/>
              </a:rPr>
            </a:br>
            <a:endParaRPr lang="fr-FR" sz="1600" dirty="0">
              <a:solidFill>
                <a:prstClr val="black"/>
              </a:solidFill>
              <a:latin typeface="Arial" panose="020B0604020202020204" pitchFamily="34"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lang="fr-FR" sz="1600" dirty="0">
                <a:solidFill>
                  <a:srgbClr val="FF0000"/>
                </a:solidFill>
                <a:latin typeface="Arial" panose="020B0604020202020204" pitchFamily="34" charset="0"/>
                <a:cs typeface="Arial" panose="020B0604020202020204" pitchFamily="34" charset="0"/>
              </a:rPr>
              <a:t>3. </a:t>
            </a:r>
            <a:r>
              <a:rPr lang="fr-FR" sz="1600" dirty="0">
                <a:solidFill>
                  <a:prstClr val="black"/>
                </a:solidFill>
                <a:latin typeface="Arial" panose="020B0604020202020204" pitchFamily="34" charset="0"/>
                <a:cs typeface="Arial" panose="020B0604020202020204" pitchFamily="34" charset="0"/>
              </a:rPr>
              <a:t>Enregistrer votre action pour mettre à jour le tableau</a:t>
            </a:r>
          </a:p>
          <a:p>
            <a:pPr marR="0" lvl="0" algn="ctr" defTabSz="914400" rtl="0" eaLnBrk="1" fontAlgn="auto" latinLnBrk="0" hangingPunct="1">
              <a:lnSpc>
                <a:spcPct val="100000"/>
              </a:lnSpc>
              <a:spcBef>
                <a:spcPts val="0"/>
              </a:spcBef>
              <a:spcAft>
                <a:spcPts val="0"/>
              </a:spcAft>
              <a:buClrTx/>
              <a:buSzTx/>
              <a:tabLst/>
              <a:defRPr/>
            </a:pPr>
            <a:endParaRPr lang="fr-FR" sz="1600" dirty="0">
              <a:solidFill>
                <a:prstClr val="black"/>
              </a:solidFill>
              <a:latin typeface="Arial" panose="020B0604020202020204" pitchFamily="34" charset="0"/>
              <a:cs typeface="Arial" panose="020B0604020202020204" pitchFamily="34" charset="0"/>
            </a:endParaRPr>
          </a:p>
          <a:p>
            <a:pPr algn="ctr">
              <a:defRPr/>
            </a:pPr>
            <a:r>
              <a:rPr lang="fr-FR" sz="1600" dirty="0">
                <a:solidFill>
                  <a:srgbClr val="FF0000"/>
                </a:solidFill>
                <a:latin typeface="Arial" panose="020B0604020202020204" pitchFamily="34" charset="0"/>
                <a:cs typeface="Arial" panose="020B0604020202020204" pitchFamily="34" charset="0"/>
              </a:rPr>
              <a:t>4. </a:t>
            </a:r>
            <a:r>
              <a:rPr lang="fr-FR" sz="1600" dirty="0">
                <a:solidFill>
                  <a:prstClr val="black"/>
                </a:solidFill>
                <a:latin typeface="Arial" panose="020B0604020202020204" pitchFamily="34" charset="0"/>
                <a:cs typeface="Arial" panose="020B0604020202020204" pitchFamily="34" charset="0"/>
              </a:rPr>
              <a:t>Une fois enregistré, le tableau se vide des lignes traitées lors de l’actualisation</a:t>
            </a:r>
          </a:p>
          <a:p>
            <a:pPr marR="0" lvl="0" algn="ctr" defTabSz="914400" rtl="0" eaLnBrk="1" fontAlgn="auto" latinLnBrk="0" hangingPunct="1">
              <a:lnSpc>
                <a:spcPct val="100000"/>
              </a:lnSpc>
              <a:spcBef>
                <a:spcPts val="0"/>
              </a:spcBef>
              <a:spcAft>
                <a:spcPts val="0"/>
              </a:spcAft>
              <a:buClrTx/>
              <a:buSzTx/>
              <a:tabLst/>
              <a:defRPr/>
            </a:pPr>
            <a:endParaRPr lang="fr-FR" sz="1600" dirty="0">
              <a:solidFill>
                <a:prstClr val="black"/>
              </a:solidFill>
              <a:latin typeface="Arial" panose="020B0604020202020204" pitchFamily="34" charset="0"/>
              <a:cs typeface="Arial" panose="020B0604020202020204" pitchFamily="34" charset="0"/>
            </a:endParaRPr>
          </a:p>
        </p:txBody>
      </p:sp>
      <p:sp>
        <p:nvSpPr>
          <p:cNvPr id="15" name="Accolade fermante 14">
            <a:extLst>
              <a:ext uri="{FF2B5EF4-FFF2-40B4-BE49-F238E27FC236}">
                <a16:creationId xmlns:a16="http://schemas.microsoft.com/office/drawing/2014/main" id="{AEBA1640-0576-4FC9-B321-8E7E3656D18C}"/>
              </a:ext>
            </a:extLst>
          </p:cNvPr>
          <p:cNvSpPr/>
          <p:nvPr/>
        </p:nvSpPr>
        <p:spPr>
          <a:xfrm rot="16200000">
            <a:off x="10388600" y="1637660"/>
            <a:ext cx="190500" cy="5461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8" name="Accolade fermante 37">
            <a:extLst>
              <a:ext uri="{FF2B5EF4-FFF2-40B4-BE49-F238E27FC236}">
                <a16:creationId xmlns:a16="http://schemas.microsoft.com/office/drawing/2014/main" id="{0A2ED512-0782-4FCB-A0C2-46C03AD5F5E9}"/>
              </a:ext>
            </a:extLst>
          </p:cNvPr>
          <p:cNvSpPr/>
          <p:nvPr/>
        </p:nvSpPr>
        <p:spPr>
          <a:xfrm rot="16200000">
            <a:off x="10902998" y="1694857"/>
            <a:ext cx="190499" cy="43170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Accolade fermante 38">
            <a:extLst>
              <a:ext uri="{FF2B5EF4-FFF2-40B4-BE49-F238E27FC236}">
                <a16:creationId xmlns:a16="http://schemas.microsoft.com/office/drawing/2014/main" id="{7511F60F-5E3B-45D7-AB52-3BCAC78C529E}"/>
              </a:ext>
            </a:extLst>
          </p:cNvPr>
          <p:cNvSpPr/>
          <p:nvPr/>
        </p:nvSpPr>
        <p:spPr>
          <a:xfrm rot="16200000">
            <a:off x="11449098" y="1694857"/>
            <a:ext cx="190499" cy="43170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ZoneTexte 15">
            <a:extLst>
              <a:ext uri="{FF2B5EF4-FFF2-40B4-BE49-F238E27FC236}">
                <a16:creationId xmlns:a16="http://schemas.microsoft.com/office/drawing/2014/main" id="{F64913AC-AA3F-4E24-8D52-3A77BA073549}"/>
              </a:ext>
            </a:extLst>
          </p:cNvPr>
          <p:cNvSpPr txBox="1"/>
          <p:nvPr/>
        </p:nvSpPr>
        <p:spPr>
          <a:xfrm>
            <a:off x="10331427" y="1460490"/>
            <a:ext cx="304800" cy="369332"/>
          </a:xfrm>
          <a:prstGeom prst="rect">
            <a:avLst/>
          </a:prstGeom>
          <a:noFill/>
        </p:spPr>
        <p:txBody>
          <a:bodyPr wrap="square" rtlCol="0">
            <a:spAutoFit/>
          </a:bodyPr>
          <a:lstStyle/>
          <a:p>
            <a:r>
              <a:rPr lang="fr-FR" dirty="0">
                <a:solidFill>
                  <a:srgbClr val="FF0000"/>
                </a:solidFill>
              </a:rPr>
              <a:t>1</a:t>
            </a:r>
          </a:p>
        </p:txBody>
      </p:sp>
      <p:sp>
        <p:nvSpPr>
          <p:cNvPr id="40" name="ZoneTexte 39">
            <a:extLst>
              <a:ext uri="{FF2B5EF4-FFF2-40B4-BE49-F238E27FC236}">
                <a16:creationId xmlns:a16="http://schemas.microsoft.com/office/drawing/2014/main" id="{F85D77F8-DB17-4ADB-B2B6-A3C1CE75F788}"/>
              </a:ext>
            </a:extLst>
          </p:cNvPr>
          <p:cNvSpPr txBox="1"/>
          <p:nvPr/>
        </p:nvSpPr>
        <p:spPr>
          <a:xfrm>
            <a:off x="10858572" y="1471158"/>
            <a:ext cx="304800" cy="369332"/>
          </a:xfrm>
          <a:prstGeom prst="rect">
            <a:avLst/>
          </a:prstGeom>
          <a:noFill/>
        </p:spPr>
        <p:txBody>
          <a:bodyPr wrap="square" rtlCol="0">
            <a:spAutoFit/>
          </a:bodyPr>
          <a:lstStyle/>
          <a:p>
            <a:r>
              <a:rPr lang="fr-FR" dirty="0">
                <a:solidFill>
                  <a:srgbClr val="FF0000"/>
                </a:solidFill>
              </a:rPr>
              <a:t>2</a:t>
            </a:r>
          </a:p>
        </p:txBody>
      </p:sp>
      <p:sp>
        <p:nvSpPr>
          <p:cNvPr id="41" name="ZoneTexte 40">
            <a:extLst>
              <a:ext uri="{FF2B5EF4-FFF2-40B4-BE49-F238E27FC236}">
                <a16:creationId xmlns:a16="http://schemas.microsoft.com/office/drawing/2014/main" id="{AA90372C-B016-4A26-B893-DC934B5A6883}"/>
              </a:ext>
            </a:extLst>
          </p:cNvPr>
          <p:cNvSpPr txBox="1"/>
          <p:nvPr/>
        </p:nvSpPr>
        <p:spPr>
          <a:xfrm>
            <a:off x="11391947" y="1460490"/>
            <a:ext cx="304800" cy="369332"/>
          </a:xfrm>
          <a:prstGeom prst="rect">
            <a:avLst/>
          </a:prstGeom>
          <a:noFill/>
        </p:spPr>
        <p:txBody>
          <a:bodyPr wrap="square" rtlCol="0">
            <a:spAutoFit/>
          </a:bodyPr>
          <a:lstStyle/>
          <a:p>
            <a:r>
              <a:rPr lang="fr-FR" dirty="0">
                <a:solidFill>
                  <a:srgbClr val="FF0000"/>
                </a:solidFill>
              </a:rPr>
              <a:t>3</a:t>
            </a:r>
          </a:p>
        </p:txBody>
      </p:sp>
      <p:grpSp>
        <p:nvGrpSpPr>
          <p:cNvPr id="7" name="Groupe 6">
            <a:extLst>
              <a:ext uri="{FF2B5EF4-FFF2-40B4-BE49-F238E27FC236}">
                <a16:creationId xmlns:a16="http://schemas.microsoft.com/office/drawing/2014/main" id="{B391E262-ED82-B376-BD8E-B1F7C3033772}"/>
              </a:ext>
            </a:extLst>
          </p:cNvPr>
          <p:cNvGrpSpPr/>
          <p:nvPr/>
        </p:nvGrpSpPr>
        <p:grpSpPr>
          <a:xfrm>
            <a:off x="3835790" y="765369"/>
            <a:ext cx="8047247" cy="2770104"/>
            <a:chOff x="3835790" y="765369"/>
            <a:chExt cx="8047247" cy="2770104"/>
          </a:xfrm>
        </p:grpSpPr>
        <p:pic>
          <p:nvPicPr>
            <p:cNvPr id="11" name="Image 10" descr="Une image contenant texte, intérieur, capture d’écran&#10;&#10;Description générée automatiquement">
              <a:extLst>
                <a:ext uri="{FF2B5EF4-FFF2-40B4-BE49-F238E27FC236}">
                  <a16:creationId xmlns:a16="http://schemas.microsoft.com/office/drawing/2014/main" id="{61CC08C8-1065-4760-804C-D4B6F1BDE439}"/>
                </a:ext>
              </a:extLst>
            </p:cNvPr>
            <p:cNvPicPr>
              <a:picLocks noChangeAspect="1"/>
            </p:cNvPicPr>
            <p:nvPr/>
          </p:nvPicPr>
          <p:blipFill rotWithShape="1">
            <a:blip r:embed="rId3">
              <a:extLst>
                <a:ext uri="{28A0092B-C50C-407E-A947-70E740481C1C}">
                  <a14:useLocalDpi xmlns:a14="http://schemas.microsoft.com/office/drawing/2010/main" val="0"/>
                </a:ext>
              </a:extLst>
            </a:blip>
            <a:srcRect l="1270" t="1658" r="1561" b="48776"/>
            <a:stretch/>
          </p:blipFill>
          <p:spPr>
            <a:xfrm>
              <a:off x="3835790" y="765369"/>
              <a:ext cx="8047247" cy="2770104"/>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E03D24BA-C92F-E906-9CC8-9A2A92031491}"/>
                </a:ext>
              </a:extLst>
            </p:cNvPr>
            <p:cNvPicPr>
              <a:picLocks noChangeAspect="1"/>
            </p:cNvPicPr>
            <p:nvPr/>
          </p:nvPicPr>
          <p:blipFill>
            <a:blip r:embed="rId4"/>
            <a:stretch>
              <a:fillRect/>
            </a:stretch>
          </p:blipFill>
          <p:spPr>
            <a:xfrm>
              <a:off x="3840015" y="818557"/>
              <a:ext cx="1363168" cy="1820948"/>
            </a:xfrm>
            <a:prstGeom prst="rect">
              <a:avLst/>
            </a:prstGeom>
          </p:spPr>
        </p:pic>
      </p:grpSp>
    </p:spTree>
    <p:extLst>
      <p:ext uri="{BB962C8B-B14F-4D97-AF65-F5344CB8AC3E}">
        <p14:creationId xmlns:p14="http://schemas.microsoft.com/office/powerpoint/2010/main" val="221855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A081DC0-1F98-486F-8431-D41F8CD90737}"/>
              </a:ext>
            </a:extLst>
          </p:cNvPr>
          <p:cNvSpPr/>
          <p:nvPr/>
        </p:nvSpPr>
        <p:spPr>
          <a:xfrm>
            <a:off x="106723" y="818557"/>
            <a:ext cx="1929467" cy="66462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89EFF7FC-97BD-433B-AF6C-EBAB5DF479C4}"/>
              </a:ext>
            </a:extLst>
          </p:cNvPr>
          <p:cNvSpPr txBox="1"/>
          <p:nvPr/>
        </p:nvSpPr>
        <p:spPr>
          <a:xfrm>
            <a:off x="0" y="812117"/>
            <a:ext cx="2036190" cy="646331"/>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mes signalements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Image 7">
            <a:extLst>
              <a:ext uri="{FF2B5EF4-FFF2-40B4-BE49-F238E27FC236}">
                <a16:creationId xmlns:a16="http://schemas.microsoft.com/office/drawing/2014/main" id="{F97D74CC-16B8-48AE-B66E-7AFE2A814F5D}"/>
              </a:ext>
            </a:extLst>
          </p:cNvPr>
          <p:cNvPicPr>
            <a:picLocks noChangeAspect="1"/>
          </p:cNvPicPr>
          <p:nvPr/>
        </p:nvPicPr>
        <p:blipFill>
          <a:blip r:embed="rId3"/>
          <a:stretch>
            <a:fillRect/>
          </a:stretch>
        </p:blipFill>
        <p:spPr>
          <a:xfrm>
            <a:off x="2142913" y="869279"/>
            <a:ext cx="8185051" cy="3532735"/>
          </a:xfrm>
          <a:prstGeom prst="rect">
            <a:avLst/>
          </a:prstGeom>
          <a:ln>
            <a:noFill/>
          </a:ln>
          <a:effectLst>
            <a:outerShdw blurRad="292100" dist="139700" dir="2700000" algn="tl" rotWithShape="0">
              <a:srgbClr val="333333">
                <a:alpha val="65000"/>
              </a:srgbClr>
            </a:outerShdw>
          </a:effectLst>
        </p:spPr>
      </p:pic>
      <p:grpSp>
        <p:nvGrpSpPr>
          <p:cNvPr id="9" name="Groupe 8">
            <a:extLst>
              <a:ext uri="{FF2B5EF4-FFF2-40B4-BE49-F238E27FC236}">
                <a16:creationId xmlns:a16="http://schemas.microsoft.com/office/drawing/2014/main" id="{EA9BE2E0-7CD9-47B7-A01A-BF396A5ADB42}"/>
              </a:ext>
            </a:extLst>
          </p:cNvPr>
          <p:cNvGrpSpPr/>
          <p:nvPr/>
        </p:nvGrpSpPr>
        <p:grpSpPr>
          <a:xfrm>
            <a:off x="7372385" y="818557"/>
            <a:ext cx="4819615" cy="1371285"/>
            <a:chOff x="289712" y="4617436"/>
            <a:chExt cx="4819615" cy="1371285"/>
          </a:xfrm>
        </p:grpSpPr>
        <p:sp>
          <p:nvSpPr>
            <p:cNvPr id="36" name="Rectangle 35">
              <a:extLst>
                <a:ext uri="{FF2B5EF4-FFF2-40B4-BE49-F238E27FC236}">
                  <a16:creationId xmlns:a16="http://schemas.microsoft.com/office/drawing/2014/main" id="{D783987D-04F2-467E-9F98-AE9ADDEDB148}"/>
                </a:ext>
              </a:extLst>
            </p:cNvPr>
            <p:cNvSpPr/>
            <p:nvPr/>
          </p:nvSpPr>
          <p:spPr>
            <a:xfrm>
              <a:off x="289712" y="4642167"/>
              <a:ext cx="4574520" cy="134655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8C2CCA28-DAFD-4AFC-9E78-03C85A906182}"/>
                </a:ext>
              </a:extLst>
            </p:cNvPr>
            <p:cNvSpPr txBox="1"/>
            <p:nvPr/>
          </p:nvSpPr>
          <p:spPr>
            <a:xfrm>
              <a:off x="289712" y="4617436"/>
              <a:ext cx="4819615" cy="1323439"/>
            </a:xfrm>
            <a:prstGeom prst="rect">
              <a:avLst/>
            </a:prstGeom>
            <a:noFill/>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saisie :</a:t>
              </a:r>
              <a:r>
                <a:rPr lang="fr-FR" sz="1600" dirty="0">
                  <a:solidFill>
                    <a:prstClr val="black"/>
                  </a:solidFill>
                  <a:latin typeface="Arial" panose="020B0604020202020204" pitchFamily="34" charset="0"/>
                  <a:cs typeface="Arial" panose="020B0604020202020204" pitchFamily="34" charset="0"/>
                </a:rPr>
                <a:t> date de création du signalement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relevé :</a:t>
              </a:r>
              <a:r>
                <a:rPr lang="fr-FR" sz="1600" dirty="0">
                  <a:solidFill>
                    <a:prstClr val="black"/>
                  </a:solidFill>
                  <a:latin typeface="Arial" panose="020B0604020202020204" pitchFamily="34" charset="0"/>
                  <a:cs typeface="Arial" panose="020B0604020202020204" pitchFamily="34" charset="0"/>
                </a:rPr>
                <a:t> peut être modifiée par le référent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soumission :</a:t>
              </a:r>
              <a:r>
                <a:rPr lang="fr-FR" sz="1600" dirty="0">
                  <a:solidFill>
                    <a:prstClr val="black"/>
                  </a:solidFill>
                  <a:latin typeface="Arial" panose="020B0604020202020204" pitchFamily="34" charset="0"/>
                  <a:cs typeface="Arial" panose="020B0604020202020204" pitchFamily="34" charset="0"/>
                </a:rPr>
                <a:t> du propriétaire au référent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En attente de finalisation :</a:t>
              </a:r>
              <a:r>
                <a:rPr lang="fr-FR" sz="1600" dirty="0">
                  <a:solidFill>
                    <a:prstClr val="black"/>
                  </a:solidFill>
                  <a:latin typeface="Arial" panose="020B0604020202020204" pitchFamily="34" charset="0"/>
                  <a:cs typeface="Arial" panose="020B0604020202020204" pitchFamily="34" charset="0"/>
                </a:rPr>
                <a:t> par l’auteur (oui/non)</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Estimation :</a:t>
              </a:r>
              <a:r>
                <a:rPr lang="fr-FR" sz="1600" dirty="0">
                  <a:solidFill>
                    <a:prstClr val="black"/>
                  </a:solidFill>
                  <a:latin typeface="Arial" panose="020B0604020202020204" pitchFamily="34" charset="0"/>
                  <a:cs typeface="Arial" panose="020B0604020202020204" pitchFamily="34" charset="0"/>
                </a:rPr>
                <a:t> par le référent (oui/en cours/non)</a:t>
              </a:r>
            </a:p>
          </p:txBody>
        </p:sp>
      </p:grpSp>
      <p:grpSp>
        <p:nvGrpSpPr>
          <p:cNvPr id="22" name="Groupe 21">
            <a:extLst>
              <a:ext uri="{FF2B5EF4-FFF2-40B4-BE49-F238E27FC236}">
                <a16:creationId xmlns:a16="http://schemas.microsoft.com/office/drawing/2014/main" id="{8042E66B-1693-4790-9C23-7A90BEBE86A2}"/>
              </a:ext>
            </a:extLst>
          </p:cNvPr>
          <p:cNvGrpSpPr/>
          <p:nvPr/>
        </p:nvGrpSpPr>
        <p:grpSpPr>
          <a:xfrm>
            <a:off x="179108" y="4668158"/>
            <a:ext cx="11915476" cy="1763583"/>
            <a:chOff x="289711" y="4617436"/>
            <a:chExt cx="4819614" cy="1763583"/>
          </a:xfrm>
        </p:grpSpPr>
        <p:sp>
          <p:nvSpPr>
            <p:cNvPr id="23" name="Rectangle 22">
              <a:extLst>
                <a:ext uri="{FF2B5EF4-FFF2-40B4-BE49-F238E27FC236}">
                  <a16:creationId xmlns:a16="http://schemas.microsoft.com/office/drawing/2014/main" id="{27EB6D33-991A-4793-9BFA-ACBD39BC4AA2}"/>
                </a:ext>
              </a:extLst>
            </p:cNvPr>
            <p:cNvSpPr/>
            <p:nvPr/>
          </p:nvSpPr>
          <p:spPr>
            <a:xfrm>
              <a:off x="289711" y="4642167"/>
              <a:ext cx="4819614" cy="173885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8C06C35B-E497-4625-AC8B-798285FC34C6}"/>
                </a:ext>
              </a:extLst>
            </p:cNvPr>
            <p:cNvSpPr txBox="1"/>
            <p:nvPr/>
          </p:nvSpPr>
          <p:spPr>
            <a:xfrm>
              <a:off x="289712" y="4617436"/>
              <a:ext cx="4819613" cy="1569660"/>
            </a:xfrm>
            <a:prstGeom prst="rect">
              <a:avLst/>
            </a:prstGeom>
            <a:noFill/>
          </p:spPr>
          <p:txBody>
            <a:bodyPr wrap="square" lIns="91440" tIns="45720" rIns="91440" bIns="45720" rtlCol="0" anchor="t">
              <a:spAutoFit/>
            </a:bodyPr>
            <a:lstStyle/>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Une ligne rouge signifie que le signalement n’a pas été finalisé (il reste des champs à compléter)</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Un signalement à « </a:t>
              </a:r>
              <a:r>
                <a:rPr lang="fr-FR" sz="1600" dirty="0" err="1">
                  <a:solidFill>
                    <a:prstClr val="black"/>
                  </a:solidFill>
                  <a:latin typeface="Arial" panose="020B0604020202020204" pitchFamily="34" charset="0"/>
                  <a:cs typeface="Arial" panose="020B0604020202020204" pitchFamily="34" charset="0"/>
                </a:rPr>
                <a:t>Invalid</a:t>
              </a:r>
              <a:r>
                <a:rPr lang="fr-FR" sz="1600" dirty="0">
                  <a:solidFill>
                    <a:prstClr val="black"/>
                  </a:solidFill>
                  <a:latin typeface="Arial" panose="020B0604020202020204" pitchFamily="34" charset="0"/>
                  <a:cs typeface="Arial" panose="020B0604020202020204" pitchFamily="34" charset="0"/>
                </a:rPr>
                <a:t> date » est un signalement qui a été initié mais dont le formulaire n’a pas été complété, il est possible de le supprimer depuis la cartographie via le mode d’interrogation (« i » bleu) ou depuis le tableau via le stylo.</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Le stylo permet d’accéder au formulaire du signalement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L’œil permet d’ouvrir la cartographie, centrée sur le signalement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Suite à une nouvelle saisie, il peut être nécessaire d’actualiser la page pour faire apparaitre le signalement dans le tableau (F5)</a:t>
              </a:r>
            </a:p>
          </p:txBody>
        </p:sp>
      </p:grpSp>
      <p:sp>
        <p:nvSpPr>
          <p:cNvPr id="10" name="Rectangle 9">
            <a:extLst>
              <a:ext uri="{FF2B5EF4-FFF2-40B4-BE49-F238E27FC236}">
                <a16:creationId xmlns:a16="http://schemas.microsoft.com/office/drawing/2014/main" id="{CE23C922-87A9-4250-8C9D-33B55CB4F820}"/>
              </a:ext>
            </a:extLst>
          </p:cNvPr>
          <p:cNvSpPr/>
          <p:nvPr/>
        </p:nvSpPr>
        <p:spPr>
          <a:xfrm>
            <a:off x="9106293" y="3724313"/>
            <a:ext cx="527901" cy="187811"/>
          </a:xfrm>
          <a:prstGeom prst="rect">
            <a:avLst/>
          </a:prstGeom>
          <a:solidFill>
            <a:srgbClr val="F5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4AF335FB-BD00-4E16-A74C-D934860E115A}"/>
              </a:ext>
            </a:extLst>
          </p:cNvPr>
          <p:cNvSpPr txBox="1"/>
          <p:nvPr/>
        </p:nvSpPr>
        <p:spPr>
          <a:xfrm>
            <a:off x="9025529" y="3724313"/>
            <a:ext cx="599862" cy="246221"/>
          </a:xfrm>
          <a:prstGeom prst="rect">
            <a:avLst/>
          </a:prstGeom>
          <a:noFill/>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fr-FR" sz="1000" dirty="0">
                <a:solidFill>
                  <a:prstClr val="black"/>
                </a:solidFill>
                <a:latin typeface="Arial" panose="020B0604020202020204" pitchFamily="34" charset="0"/>
                <a:cs typeface="Arial" panose="020B0604020202020204" pitchFamily="34" charset="0"/>
              </a:rPr>
              <a:t>Non</a:t>
            </a:r>
          </a:p>
        </p:txBody>
      </p:sp>
      <p:sp>
        <p:nvSpPr>
          <p:cNvPr id="5" name="ZoneTexte 4">
            <a:extLst>
              <a:ext uri="{FF2B5EF4-FFF2-40B4-BE49-F238E27FC236}">
                <a16:creationId xmlns:a16="http://schemas.microsoft.com/office/drawing/2014/main" id="{DD045C5A-C8F5-5BC9-01A0-99D22E9890C5}"/>
              </a:ext>
            </a:extLst>
          </p:cNvPr>
          <p:cNvSpPr txBox="1"/>
          <p:nvPr/>
        </p:nvSpPr>
        <p:spPr>
          <a:xfrm>
            <a:off x="7888834" y="76764"/>
            <a:ext cx="430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mn-cs"/>
              </a:rPr>
              <a:t>ADMINISTRATEUR D’ORGANISME RÉFÉRENT</a:t>
            </a:r>
          </a:p>
        </p:txBody>
      </p:sp>
    </p:spTree>
    <p:extLst>
      <p:ext uri="{BB962C8B-B14F-4D97-AF65-F5344CB8AC3E}">
        <p14:creationId xmlns:p14="http://schemas.microsoft.com/office/powerpoint/2010/main" val="27108470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25B53459CCF14BAD639889C23CE6D7" ma:contentTypeVersion="6" ma:contentTypeDescription="Crée un document." ma:contentTypeScope="" ma:versionID="c8058cb7190dec28dc67731e1ad49f21">
  <xsd:schema xmlns:xsd="http://www.w3.org/2001/XMLSchema" xmlns:xs="http://www.w3.org/2001/XMLSchema" xmlns:p="http://schemas.microsoft.com/office/2006/metadata/properties" xmlns:ns2="20276166-61e5-4c57-87a3-55ab1e7dc4a1" xmlns:ns3="7b976bf7-4d5d-42fe-9330-b856237949ef" targetNamespace="http://schemas.microsoft.com/office/2006/metadata/properties" ma:root="true" ma:fieldsID="54c7bcaf18035b255971e148a1bf4360" ns2:_="" ns3:_="">
    <xsd:import namespace="20276166-61e5-4c57-87a3-55ab1e7dc4a1"/>
    <xsd:import namespace="7b976bf7-4d5d-42fe-9330-b856237949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76166-61e5-4c57-87a3-55ab1e7dc4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976bf7-4d5d-42fe-9330-b856237949ef"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C2CED3-ED00-412E-B753-C0644E0A4F3E}">
  <ds:schemaRefs>
    <ds:schemaRef ds:uri="http://purl.org/dc/elements/1.1/"/>
    <ds:schemaRef ds:uri="http://schemas.microsoft.com/office/2006/documentManagement/types"/>
    <ds:schemaRef ds:uri="20276166-61e5-4c57-87a3-55ab1e7dc4a1"/>
    <ds:schemaRef ds:uri="http://schemas.microsoft.com/office/2006/metadata/properties"/>
    <ds:schemaRef ds:uri="http://www.w3.org/XML/1998/namespace"/>
    <ds:schemaRef ds:uri="http://purl.org/dc/dcmitype/"/>
    <ds:schemaRef ds:uri="http://schemas.openxmlformats.org/package/2006/metadata/core-properties"/>
    <ds:schemaRef ds:uri="http://purl.org/dc/terms/"/>
    <ds:schemaRef ds:uri="http://schemas.microsoft.com/office/infopath/2007/PartnerControls"/>
    <ds:schemaRef ds:uri="7b976bf7-4d5d-42fe-9330-b856237949ef"/>
  </ds:schemaRefs>
</ds:datastoreItem>
</file>

<file path=customXml/itemProps2.xml><?xml version="1.0" encoding="utf-8"?>
<ds:datastoreItem xmlns:ds="http://schemas.openxmlformats.org/officeDocument/2006/customXml" ds:itemID="{A96C8D69-94F1-4CCF-9942-11559D4633F3}">
  <ds:schemaRefs>
    <ds:schemaRef ds:uri="http://schemas.microsoft.com/sharepoint/v3/contenttype/forms"/>
  </ds:schemaRefs>
</ds:datastoreItem>
</file>

<file path=customXml/itemProps3.xml><?xml version="1.0" encoding="utf-8"?>
<ds:datastoreItem xmlns:ds="http://schemas.openxmlformats.org/officeDocument/2006/customXml" ds:itemID="{F8DC978E-8A2A-4E1F-AE8C-BA5386F5D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76166-61e5-4c57-87a3-55ab1e7dc4a1"/>
    <ds:schemaRef ds:uri="7b976bf7-4d5d-42fe-9330-b856237949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5571</TotalTime>
  <Words>1755</Words>
  <Application>Microsoft Office PowerPoint</Application>
  <PresentationFormat>Grand écran</PresentationFormat>
  <Paragraphs>457</Paragraphs>
  <Slides>26</Slides>
  <Notes>22</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26</vt:i4>
      </vt:variant>
    </vt:vector>
  </HeadingPairs>
  <TitlesOfParts>
    <vt:vector size="32" baseType="lpstr">
      <vt:lpstr>Arial</vt:lpstr>
      <vt:lpstr>Calibri</vt:lpstr>
      <vt:lpstr>Calibri Light</vt:lpstr>
      <vt:lpstr>Wingdings</vt:lpstr>
      <vt:lpstr>Thème Office</vt:lpstr>
      <vt:lpstr>1_Thème Office</vt:lpstr>
      <vt:lpstr>Présentation PowerPoint</vt:lpstr>
      <vt:lpstr>ADMINISTRATEUR D’ORGANISME RÉFÉRENT </vt:lpstr>
      <vt:lpstr>SOMMAIRE</vt:lpstr>
      <vt:lpstr>1 - CONNEXION</vt:lpstr>
      <vt:lpstr>2 - MON COMPTE</vt:lpstr>
      <vt:lpstr>2 - MON COMPTE</vt:lpstr>
      <vt:lpstr>2 - MON COMPTE</vt:lpstr>
      <vt:lpstr>2 - MON COMPTE</vt:lpstr>
      <vt:lpstr>2 - MON COMPTE</vt:lpstr>
      <vt:lpstr>3 - GENERALITES</vt:lpstr>
      <vt:lpstr>3 - GENERALITES</vt:lpstr>
      <vt:lpstr>3 - GENERALITES</vt:lpstr>
      <vt:lpstr>3 - GENERALITES</vt:lpstr>
      <vt:lpstr>3 - GENERALITES</vt:lpstr>
      <vt:lpstr>Présentation PowerPoint</vt:lpstr>
      <vt:lpstr>Présentation PowerPoint</vt:lpstr>
      <vt:lpstr>Présentation PowerPoint</vt:lpstr>
      <vt:lpstr>Présentation PowerPoint</vt:lpstr>
      <vt:lpstr>5 - SAISIR DEPUIS LA CARTOGRAPHIE</vt:lpstr>
      <vt:lpstr>Présentation PowerPoint</vt:lpstr>
      <vt:lpstr>Présentation PowerPoint</vt:lpstr>
      <vt:lpstr>8 - COUCHES ANALYTIQUES DISPONIBLES</vt:lpstr>
      <vt:lpstr>Présentation PowerPoint</vt:lpstr>
      <vt:lpstr>Présentation PowerPoint</vt:lpstr>
      <vt:lpstr>10 - SAISIR DES ÎLOTS DE REBOISEMENT</vt:lpstr>
      <vt:lpstr>11 -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Lequeux</dc:creator>
  <cp:lastModifiedBy>Guillaume LEQUEUX</cp:lastModifiedBy>
  <cp:revision>166</cp:revision>
  <dcterms:created xsi:type="dcterms:W3CDTF">2021-07-05T07:34:52Z</dcterms:created>
  <dcterms:modified xsi:type="dcterms:W3CDTF">2024-08-06T12:20:42Z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0x0101001025B53459CCF14BAD639889C23CE6D7</vt:lpwstr>
  </property>
</Properties>
</file>