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2"/>
  </p:notesMasterIdLst>
  <p:sldIdLst>
    <p:sldId id="1840" r:id="rId6"/>
    <p:sldId id="275" r:id="rId7"/>
    <p:sldId id="1917" r:id="rId8"/>
    <p:sldId id="1816" r:id="rId9"/>
    <p:sldId id="1830" r:id="rId10"/>
    <p:sldId id="1842" r:id="rId11"/>
    <p:sldId id="1924" r:id="rId12"/>
    <p:sldId id="1919" r:id="rId13"/>
    <p:sldId id="1925" r:id="rId14"/>
    <p:sldId id="1926" r:id="rId15"/>
    <p:sldId id="1927" r:id="rId16"/>
    <p:sldId id="1928" r:id="rId17"/>
    <p:sldId id="1942" r:id="rId18"/>
    <p:sldId id="1948" r:id="rId19"/>
    <p:sldId id="1943" r:id="rId20"/>
    <p:sldId id="1894" r:id="rId21"/>
    <p:sldId id="1944" r:id="rId22"/>
    <p:sldId id="1896" r:id="rId23"/>
    <p:sldId id="1884" r:id="rId24"/>
    <p:sldId id="1898" r:id="rId25"/>
    <p:sldId id="1945" r:id="rId26"/>
    <p:sldId id="1946" r:id="rId27"/>
    <p:sldId id="1915" r:id="rId28"/>
    <p:sldId id="1920" r:id="rId29"/>
    <p:sldId id="1923" r:id="rId30"/>
    <p:sldId id="1916"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llaume Lequeux" initials="GL" lastIdx="16" clrIdx="0">
    <p:extLst>
      <p:ext uri="{19B8F6BF-5375-455C-9EA6-DF929625EA0E}">
        <p15:presenceInfo xmlns:p15="http://schemas.microsoft.com/office/powerpoint/2012/main" userId="S::guillaume.lequeux@gipatgeri.fr::81391173-0da7-4001-835e-24d3dd7307b1" providerId="AD"/>
      </p:ext>
    </p:extLst>
  </p:cmAuthor>
  <p:cmAuthor id="2" name="Florentin Balfouong" initials="FB" lastIdx="2" clrIdx="1">
    <p:extLst>
      <p:ext uri="{19B8F6BF-5375-455C-9EA6-DF929625EA0E}">
        <p15:presenceInfo xmlns:p15="http://schemas.microsoft.com/office/powerpoint/2012/main" userId="S::florentin.balfouong@gipatgeri.fr::cfa0147d-174d-401e-95f7-d319ba77e7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FFFFFF"/>
    <a:srgbClr val="56B742"/>
    <a:srgbClr val="D8E6E3"/>
    <a:srgbClr val="17A2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60"/>
  </p:normalViewPr>
  <p:slideViewPr>
    <p:cSldViewPr snapToGrid="0">
      <p:cViewPr varScale="1">
        <p:scale>
          <a:sx n="79" d="100"/>
          <a:sy n="79" d="100"/>
        </p:scale>
        <p:origin x="89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B3ADF-84D6-4874-BE59-873F3F4DA500}" type="datetimeFigureOut">
              <a:rPr lang="fr-FR" smtClean="0"/>
              <a:t>06/08/2024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CF486-E2E5-45FB-A425-D2DD4C73ACFB}" type="slidenum">
              <a:rPr lang="fr-FR" smtClean="0"/>
              <a:t>‹N°›</a:t>
            </a:fld>
            <a:endParaRPr lang="fr-FR"/>
          </a:p>
        </p:txBody>
      </p:sp>
    </p:spTree>
    <p:extLst>
      <p:ext uri="{BB962C8B-B14F-4D97-AF65-F5344CB8AC3E}">
        <p14:creationId xmlns:p14="http://schemas.microsoft.com/office/powerpoint/2010/main" val="24905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337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731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05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024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832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626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85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943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331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770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93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9DE458D-7586-4E11-AE31-A5F02247D83D}" type="slidenum">
              <a:rPr lang="fr-FR" smtClean="0"/>
              <a:t>5</a:t>
            </a:fld>
            <a:endParaRPr lang="fr-FR"/>
          </a:p>
        </p:txBody>
      </p:sp>
    </p:spTree>
    <p:extLst>
      <p:ext uri="{BB962C8B-B14F-4D97-AF65-F5344CB8AC3E}">
        <p14:creationId xmlns:p14="http://schemas.microsoft.com/office/powerpoint/2010/main" val="377635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811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787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528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9DE458D-7586-4E11-AE31-A5F02247D83D}" type="slidenum">
              <a:rPr lang="fr-FR" smtClean="0"/>
              <a:t>6</a:t>
            </a:fld>
            <a:endParaRPr lang="fr-FR"/>
          </a:p>
        </p:txBody>
      </p:sp>
    </p:spTree>
    <p:extLst>
      <p:ext uri="{BB962C8B-B14F-4D97-AF65-F5344CB8AC3E}">
        <p14:creationId xmlns:p14="http://schemas.microsoft.com/office/powerpoint/2010/main" val="1138263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92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688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328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332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920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DE458D-7586-4E11-AE31-A5F02247D8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51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7F1266-D026-4D10-B74F-F555CA1FF8D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2203944-33A8-428B-995F-F2A573E645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4DFAA07-7CE8-48C8-AF36-A512176F1111}"/>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2C3B5AB5-2E75-4604-833C-ACC0E5D397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7674683-0EC1-4BB7-9D80-BC7B2E843CCE}"/>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29618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7F4136-D872-41DA-8067-B253548FC1D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E529158-3C95-4073-BBA2-F9975F45B8D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BFE73E-A7FF-4206-BB0C-C65529EC0A7E}"/>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41EE882E-0A06-4D4C-8678-3091290DF64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50AA2FC-0A1E-40F9-A649-3376C69F8C9A}"/>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4247977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24E6B53-BE87-4AEC-9E28-26CB653C937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47719D0-5EDA-4728-AB4B-04AEFCAB9D2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17A87B-0832-4889-9EC4-33C87C0EA85E}"/>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3C921646-17D5-414E-88E5-7994AE9249F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48A349-3528-4CF1-9405-3F52261FA0FA}"/>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86246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75000"/>
                  </a:schemeClr>
                </a:solidFill>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
        <p:nvSpPr>
          <p:cNvPr id="4" name="Date Placeholder 3"/>
          <p:cNvSpPr>
            <a:spLocks noGrp="1"/>
          </p:cNvSpPr>
          <p:nvPr>
            <p:ph type="dt" sz="half" idx="10"/>
          </p:nvPr>
        </p:nvSpPr>
        <p:spPr/>
        <p:txBody>
          <a:bodyPr/>
          <a:lstStyle/>
          <a:p>
            <a:fld id="{CDF7F34D-168A-4500-8C51-37E66EBA1B98}"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pic>
        <p:nvPicPr>
          <p:cNvPr id="8" name="Image 7">
            <a:extLst>
              <a:ext uri="{FF2B5EF4-FFF2-40B4-BE49-F238E27FC236}">
                <a16:creationId xmlns:a16="http://schemas.microsoft.com/office/drawing/2014/main" id="{1C9CD849-3B51-4F29-A2E6-182865BD1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537" y="199985"/>
            <a:ext cx="1527142" cy="1188000"/>
          </a:xfrm>
          <a:prstGeom prst="rect">
            <a:avLst/>
          </a:prstGeom>
        </p:spPr>
      </p:pic>
    </p:spTree>
    <p:extLst>
      <p:ext uri="{BB962C8B-B14F-4D97-AF65-F5344CB8AC3E}">
        <p14:creationId xmlns:p14="http://schemas.microsoft.com/office/powerpoint/2010/main" val="3992056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38200" y="118943"/>
            <a:ext cx="10515600" cy="549274"/>
          </a:xfrm>
        </p:spPr>
        <p:txBody>
          <a:bodyPr>
            <a:normAutofit/>
          </a:bodyPr>
          <a:lstStyle>
            <a:lvl1pPr algn="ctr">
              <a:defRPr sz="2800">
                <a:solidFill>
                  <a:schemeClr val="accent5">
                    <a:lumMod val="75000"/>
                  </a:schemeClr>
                </a:solidFill>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Content Placeholder 2"/>
          <p:cNvSpPr>
            <a:spLocks noGrp="1"/>
          </p:cNvSpPr>
          <p:nvPr>
            <p:ph idx="1"/>
          </p:nvPr>
        </p:nvSpPr>
        <p:spPr/>
        <p:txBody>
          <a:bodyPr/>
          <a:lstStyle>
            <a:lvl1pPr>
              <a:defRPr>
                <a:solidFill>
                  <a:schemeClr val="accent5">
                    <a:lumMod val="75000"/>
                  </a:schemeClr>
                </a:solidFill>
                <a:latin typeface="Arial" panose="020B0604020202020204" pitchFamily="34" charset="0"/>
                <a:cs typeface="Arial" panose="020B0604020202020204" pitchFamily="34" charset="0"/>
              </a:defRPr>
            </a:lvl1pPr>
            <a:lvl2pPr>
              <a:defRPr>
                <a:solidFill>
                  <a:schemeClr val="accent5">
                    <a:lumMod val="75000"/>
                  </a:schemeClr>
                </a:solidFill>
                <a:latin typeface="Arial" panose="020B0604020202020204" pitchFamily="34" charset="0"/>
                <a:cs typeface="Arial" panose="020B0604020202020204" pitchFamily="34" charset="0"/>
              </a:defRPr>
            </a:lvl2pPr>
            <a:lvl3pPr>
              <a:defRPr>
                <a:solidFill>
                  <a:schemeClr val="accent5">
                    <a:lumMod val="75000"/>
                  </a:schemeClr>
                </a:solidFill>
                <a:latin typeface="Arial" panose="020B0604020202020204" pitchFamily="34" charset="0"/>
                <a:cs typeface="Arial" panose="020B0604020202020204" pitchFamily="34" charset="0"/>
              </a:defRPr>
            </a:lvl3pPr>
            <a:lvl4pPr>
              <a:defRPr>
                <a:solidFill>
                  <a:schemeClr val="accent5">
                    <a:lumMod val="75000"/>
                  </a:schemeClr>
                </a:solidFill>
                <a:latin typeface="Arial" panose="020B0604020202020204" pitchFamily="34" charset="0"/>
                <a:cs typeface="Arial" panose="020B0604020202020204" pitchFamily="34" charset="0"/>
              </a:defRPr>
            </a:lvl4pPr>
            <a:lvl5pPr>
              <a:defRPr>
                <a:solidFill>
                  <a:schemeClr val="accent5">
                    <a:lumMod val="7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FE0F1CA6-1014-43EB-8094-BF06A764A72A}"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cxnSp>
        <p:nvCxnSpPr>
          <p:cNvPr id="8" name="Connecteur droit 7">
            <a:extLst>
              <a:ext uri="{FF2B5EF4-FFF2-40B4-BE49-F238E27FC236}">
                <a16:creationId xmlns:a16="http://schemas.microsoft.com/office/drawing/2014/main" id="{FA4B05F1-6162-4ECA-9F66-D3EA227EBBF5}"/>
              </a:ext>
            </a:extLst>
          </p:cNvPr>
          <p:cNvCxnSpPr/>
          <p:nvPr userDrawn="1"/>
        </p:nvCxnSpPr>
        <p:spPr>
          <a:xfrm>
            <a:off x="170359" y="653673"/>
            <a:ext cx="11760000"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9" name="Connecteur droit 8">
            <a:extLst>
              <a:ext uri="{FF2B5EF4-FFF2-40B4-BE49-F238E27FC236}">
                <a16:creationId xmlns:a16="http://schemas.microsoft.com/office/drawing/2014/main" id="{78149014-0F9E-4F15-BF1C-F116A10ACF50}"/>
              </a:ext>
            </a:extLst>
          </p:cNvPr>
          <p:cNvCxnSpPr>
            <a:cxnSpLocks/>
          </p:cNvCxnSpPr>
          <p:nvPr userDrawn="1"/>
        </p:nvCxnSpPr>
        <p:spPr>
          <a:xfrm flipV="1">
            <a:off x="713284" y="47197"/>
            <a:ext cx="0" cy="6120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10" name="Rectangle 9">
            <a:extLst>
              <a:ext uri="{FF2B5EF4-FFF2-40B4-BE49-F238E27FC236}">
                <a16:creationId xmlns:a16="http://schemas.microsoft.com/office/drawing/2014/main" id="{7F5A81A2-A8B6-46FB-BBB4-39A4D865A9B9}"/>
              </a:ext>
            </a:extLst>
          </p:cNvPr>
          <p:cNvSpPr/>
          <p:nvPr userDrawn="1"/>
        </p:nvSpPr>
        <p:spPr>
          <a:xfrm>
            <a:off x="459781" y="398236"/>
            <a:ext cx="240000" cy="248844"/>
          </a:xfrm>
          <a:prstGeom prst="rect">
            <a:avLst/>
          </a:prstGeom>
          <a:solidFill>
            <a:srgbClr val="FF891D"/>
          </a:solidFill>
          <a:ln>
            <a:solidFill>
              <a:srgbClr val="FF8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3455908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accent5">
                    <a:lumMod val="75000"/>
                  </a:schemeClr>
                </a:solidFill>
                <a:latin typeface="Arial" panose="020B0604020202020204" pitchFamily="34" charset="0"/>
                <a:cs typeface="Arial" panose="020B0604020202020204" pitchFamily="34" charset="0"/>
              </a:defRPr>
            </a:lvl1pPr>
          </a:lstStyle>
          <a:p>
            <a:r>
              <a:rPr lang="fr-FR"/>
              <a:t>Modifiez le style du titre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FE86B68-3A7C-4BC8-8B2F-B73ABF9BBF76}"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sp>
        <p:nvSpPr>
          <p:cNvPr id="7" name="Title 1">
            <a:extLst>
              <a:ext uri="{FF2B5EF4-FFF2-40B4-BE49-F238E27FC236}">
                <a16:creationId xmlns:a16="http://schemas.microsoft.com/office/drawing/2014/main" id="{013A2762-B9D4-4887-ADEC-6A55C8978B2F}"/>
              </a:ext>
            </a:extLst>
          </p:cNvPr>
          <p:cNvSpPr txBox="1">
            <a:spLocks/>
          </p:cNvSpPr>
          <p:nvPr userDrawn="1"/>
        </p:nvSpPr>
        <p:spPr>
          <a:xfrm>
            <a:off x="838200" y="118943"/>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r>
              <a:rPr lang="fr-FR" sz="2800"/>
              <a:t>Modifiez le style du titre</a:t>
            </a:r>
            <a:endParaRPr lang="en-US" sz="2800" dirty="0"/>
          </a:p>
        </p:txBody>
      </p:sp>
      <p:cxnSp>
        <p:nvCxnSpPr>
          <p:cNvPr id="8" name="Connecteur droit 7">
            <a:extLst>
              <a:ext uri="{FF2B5EF4-FFF2-40B4-BE49-F238E27FC236}">
                <a16:creationId xmlns:a16="http://schemas.microsoft.com/office/drawing/2014/main" id="{BA0D220D-5561-4888-8D5A-48B540769487}"/>
              </a:ext>
            </a:extLst>
          </p:cNvPr>
          <p:cNvCxnSpPr/>
          <p:nvPr userDrawn="1"/>
        </p:nvCxnSpPr>
        <p:spPr>
          <a:xfrm>
            <a:off x="170359" y="653673"/>
            <a:ext cx="11760000"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9" name="Connecteur droit 8">
            <a:extLst>
              <a:ext uri="{FF2B5EF4-FFF2-40B4-BE49-F238E27FC236}">
                <a16:creationId xmlns:a16="http://schemas.microsoft.com/office/drawing/2014/main" id="{D51138F2-2EA4-4CC0-936A-E1668E23E9FF}"/>
              </a:ext>
            </a:extLst>
          </p:cNvPr>
          <p:cNvCxnSpPr>
            <a:cxnSpLocks/>
          </p:cNvCxnSpPr>
          <p:nvPr userDrawn="1"/>
        </p:nvCxnSpPr>
        <p:spPr>
          <a:xfrm flipV="1">
            <a:off x="713284" y="47197"/>
            <a:ext cx="0" cy="6120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10" name="Rectangle 9">
            <a:extLst>
              <a:ext uri="{FF2B5EF4-FFF2-40B4-BE49-F238E27FC236}">
                <a16:creationId xmlns:a16="http://schemas.microsoft.com/office/drawing/2014/main" id="{EDDB0C5E-0B45-4673-BF16-030DDF3E84E0}"/>
              </a:ext>
            </a:extLst>
          </p:cNvPr>
          <p:cNvSpPr/>
          <p:nvPr userDrawn="1"/>
        </p:nvSpPr>
        <p:spPr>
          <a:xfrm>
            <a:off x="459781" y="398236"/>
            <a:ext cx="240000" cy="248844"/>
          </a:xfrm>
          <a:prstGeom prst="rect">
            <a:avLst/>
          </a:prstGeom>
          <a:solidFill>
            <a:srgbClr val="FF891D"/>
          </a:solidFill>
          <a:ln>
            <a:solidFill>
              <a:srgbClr val="FF8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28908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accent5">
                    <a:lumMod val="75000"/>
                  </a:schemeClr>
                </a:solidFill>
                <a:latin typeface="Arial" panose="020B0604020202020204" pitchFamily="34" charset="0"/>
                <a:cs typeface="Arial" panose="020B0604020202020204" pitchFamily="34" charset="0"/>
              </a:defRPr>
            </a:lvl1pPr>
            <a:lvl2pPr>
              <a:defRPr>
                <a:solidFill>
                  <a:schemeClr val="accent5">
                    <a:lumMod val="75000"/>
                  </a:schemeClr>
                </a:solidFill>
                <a:latin typeface="Arial" panose="020B0604020202020204" pitchFamily="34" charset="0"/>
                <a:cs typeface="Arial" panose="020B0604020202020204" pitchFamily="34" charset="0"/>
              </a:defRPr>
            </a:lvl2pPr>
            <a:lvl3pPr>
              <a:defRPr>
                <a:solidFill>
                  <a:schemeClr val="accent5">
                    <a:lumMod val="75000"/>
                  </a:schemeClr>
                </a:solidFill>
                <a:latin typeface="Arial" panose="020B0604020202020204" pitchFamily="34" charset="0"/>
                <a:cs typeface="Arial" panose="020B0604020202020204" pitchFamily="34" charset="0"/>
              </a:defRPr>
            </a:lvl3pPr>
            <a:lvl4pPr>
              <a:defRPr>
                <a:solidFill>
                  <a:schemeClr val="accent5">
                    <a:lumMod val="75000"/>
                  </a:schemeClr>
                </a:solidFill>
                <a:latin typeface="Arial" panose="020B0604020202020204" pitchFamily="34" charset="0"/>
                <a:cs typeface="Arial" panose="020B0604020202020204" pitchFamily="34" charset="0"/>
              </a:defRPr>
            </a:lvl4pPr>
            <a:lvl5pPr>
              <a:defRPr>
                <a:solidFill>
                  <a:schemeClr val="accent5">
                    <a:lumMod val="75000"/>
                  </a:schemeClr>
                </a:solidFill>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5">
                    <a:lumMod val="75000"/>
                  </a:schemeClr>
                </a:solidFill>
                <a:latin typeface="Arial" panose="020B0604020202020204" pitchFamily="34" charset="0"/>
                <a:cs typeface="Arial" panose="020B0604020202020204" pitchFamily="34" charset="0"/>
              </a:defRPr>
            </a:lvl1pPr>
            <a:lvl2pPr>
              <a:defRPr>
                <a:solidFill>
                  <a:schemeClr val="accent5">
                    <a:lumMod val="75000"/>
                  </a:schemeClr>
                </a:solidFill>
                <a:latin typeface="Arial" panose="020B0604020202020204" pitchFamily="34" charset="0"/>
                <a:cs typeface="Arial" panose="020B0604020202020204" pitchFamily="34" charset="0"/>
              </a:defRPr>
            </a:lvl2pPr>
            <a:lvl3pPr>
              <a:defRPr>
                <a:solidFill>
                  <a:schemeClr val="accent5">
                    <a:lumMod val="75000"/>
                  </a:schemeClr>
                </a:solidFill>
                <a:latin typeface="Arial" panose="020B0604020202020204" pitchFamily="34" charset="0"/>
                <a:cs typeface="Arial" panose="020B0604020202020204" pitchFamily="34" charset="0"/>
              </a:defRPr>
            </a:lvl3pPr>
            <a:lvl4pPr>
              <a:defRPr>
                <a:solidFill>
                  <a:schemeClr val="accent5">
                    <a:lumMod val="75000"/>
                  </a:schemeClr>
                </a:solidFill>
                <a:latin typeface="Arial" panose="020B0604020202020204" pitchFamily="34" charset="0"/>
                <a:cs typeface="Arial" panose="020B0604020202020204" pitchFamily="34" charset="0"/>
              </a:defRPr>
            </a:lvl4pPr>
            <a:lvl5pPr>
              <a:defRPr>
                <a:solidFill>
                  <a:schemeClr val="accent5">
                    <a:lumMod val="75000"/>
                  </a:schemeClr>
                </a:solidFill>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364E13C-C207-4E98-8F92-6F774BCE9053}" type="datetime1">
              <a:rPr lang="fr-FR" smtClean="0"/>
              <a:t>06/08/2024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22E19BC-3DB7-4894-880A-8C5995039174}" type="slidenum">
              <a:rPr lang="fr-FR" smtClean="0"/>
              <a:t>‹N°›</a:t>
            </a:fld>
            <a:endParaRPr lang="fr-FR"/>
          </a:p>
        </p:txBody>
      </p:sp>
      <p:sp>
        <p:nvSpPr>
          <p:cNvPr id="8" name="Title 1">
            <a:extLst>
              <a:ext uri="{FF2B5EF4-FFF2-40B4-BE49-F238E27FC236}">
                <a16:creationId xmlns:a16="http://schemas.microsoft.com/office/drawing/2014/main" id="{EA6C0387-D8A9-4015-882E-D9FFC6128E8B}"/>
              </a:ext>
            </a:extLst>
          </p:cNvPr>
          <p:cNvSpPr txBox="1">
            <a:spLocks/>
          </p:cNvSpPr>
          <p:nvPr userDrawn="1"/>
        </p:nvSpPr>
        <p:spPr>
          <a:xfrm>
            <a:off x="838200" y="118943"/>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r>
              <a:rPr lang="fr-FR" sz="2800" dirty="0"/>
              <a:t>Modifiez le style du titre</a:t>
            </a:r>
            <a:endParaRPr lang="en-US" sz="2800" dirty="0"/>
          </a:p>
        </p:txBody>
      </p:sp>
      <p:cxnSp>
        <p:nvCxnSpPr>
          <p:cNvPr id="9" name="Connecteur droit 8">
            <a:extLst>
              <a:ext uri="{FF2B5EF4-FFF2-40B4-BE49-F238E27FC236}">
                <a16:creationId xmlns:a16="http://schemas.microsoft.com/office/drawing/2014/main" id="{7C0AF153-8742-4E39-9F33-CB7C54BC183A}"/>
              </a:ext>
            </a:extLst>
          </p:cNvPr>
          <p:cNvCxnSpPr/>
          <p:nvPr userDrawn="1"/>
        </p:nvCxnSpPr>
        <p:spPr>
          <a:xfrm>
            <a:off x="170359" y="653673"/>
            <a:ext cx="11760000"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10" name="Connecteur droit 9">
            <a:extLst>
              <a:ext uri="{FF2B5EF4-FFF2-40B4-BE49-F238E27FC236}">
                <a16:creationId xmlns:a16="http://schemas.microsoft.com/office/drawing/2014/main" id="{AAE61963-39FD-435F-AD6F-B600E6A18C4C}"/>
              </a:ext>
            </a:extLst>
          </p:cNvPr>
          <p:cNvCxnSpPr>
            <a:cxnSpLocks/>
          </p:cNvCxnSpPr>
          <p:nvPr userDrawn="1"/>
        </p:nvCxnSpPr>
        <p:spPr>
          <a:xfrm flipV="1">
            <a:off x="713284" y="47197"/>
            <a:ext cx="0" cy="6120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11" name="Rectangle 10">
            <a:extLst>
              <a:ext uri="{FF2B5EF4-FFF2-40B4-BE49-F238E27FC236}">
                <a16:creationId xmlns:a16="http://schemas.microsoft.com/office/drawing/2014/main" id="{7F8EAA00-AC1B-43E4-B07F-B36F486578CA}"/>
              </a:ext>
            </a:extLst>
          </p:cNvPr>
          <p:cNvSpPr/>
          <p:nvPr userDrawn="1"/>
        </p:nvSpPr>
        <p:spPr>
          <a:xfrm>
            <a:off x="459781" y="398236"/>
            <a:ext cx="240000" cy="248844"/>
          </a:xfrm>
          <a:prstGeom prst="rect">
            <a:avLst/>
          </a:prstGeom>
          <a:solidFill>
            <a:srgbClr val="FF891D"/>
          </a:solidFill>
          <a:ln>
            <a:solidFill>
              <a:srgbClr val="FF8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Tree>
    <p:extLst>
      <p:ext uri="{BB962C8B-B14F-4D97-AF65-F5344CB8AC3E}">
        <p14:creationId xmlns:p14="http://schemas.microsoft.com/office/powerpoint/2010/main" val="1177940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9"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1"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8678AA1-9337-411A-B8AD-304BCD7FBE81}" type="datetime1">
              <a:rPr lang="fr-FR" smtClean="0"/>
              <a:t>06/08/2024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2013624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867DA5D-B976-4CE2-973A-74FEB286F425}" type="datetime1">
              <a:rPr lang="fr-FR" smtClean="0"/>
              <a:t>06/08/2024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22E19BC-3DB7-4894-880A-8C5995039174}" type="slidenum">
              <a:rPr lang="fr-FR" smtClean="0"/>
              <a:t>‹N°›</a:t>
            </a:fld>
            <a:endParaRPr lang="fr-FR"/>
          </a:p>
        </p:txBody>
      </p:sp>
      <p:cxnSp>
        <p:nvCxnSpPr>
          <p:cNvPr id="7" name="Connecteur droit 6">
            <a:extLst>
              <a:ext uri="{FF2B5EF4-FFF2-40B4-BE49-F238E27FC236}">
                <a16:creationId xmlns:a16="http://schemas.microsoft.com/office/drawing/2014/main" id="{D509DA2E-4EF1-41E2-B6F0-120C8DC35A03}"/>
              </a:ext>
            </a:extLst>
          </p:cNvPr>
          <p:cNvCxnSpPr/>
          <p:nvPr userDrawn="1"/>
        </p:nvCxnSpPr>
        <p:spPr>
          <a:xfrm>
            <a:off x="170359" y="653673"/>
            <a:ext cx="11760000"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8" name="Rectangle 7">
            <a:extLst>
              <a:ext uri="{FF2B5EF4-FFF2-40B4-BE49-F238E27FC236}">
                <a16:creationId xmlns:a16="http://schemas.microsoft.com/office/drawing/2014/main" id="{C912B744-6553-4B82-8FAE-CF16B5420FB7}"/>
              </a:ext>
            </a:extLst>
          </p:cNvPr>
          <p:cNvSpPr/>
          <p:nvPr userDrawn="1"/>
        </p:nvSpPr>
        <p:spPr>
          <a:xfrm>
            <a:off x="459781" y="398236"/>
            <a:ext cx="240000" cy="248844"/>
          </a:xfrm>
          <a:prstGeom prst="rect">
            <a:avLst/>
          </a:prstGeom>
          <a:solidFill>
            <a:srgbClr val="FF891D"/>
          </a:solidFill>
          <a:ln>
            <a:solidFill>
              <a:srgbClr val="FF8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cxnSp>
        <p:nvCxnSpPr>
          <p:cNvPr id="9" name="Connecteur droit 8">
            <a:extLst>
              <a:ext uri="{FF2B5EF4-FFF2-40B4-BE49-F238E27FC236}">
                <a16:creationId xmlns:a16="http://schemas.microsoft.com/office/drawing/2014/main" id="{121284D0-7651-4B8A-BC5E-C039ADA4895C}"/>
              </a:ext>
            </a:extLst>
          </p:cNvPr>
          <p:cNvCxnSpPr>
            <a:cxnSpLocks/>
          </p:cNvCxnSpPr>
          <p:nvPr userDrawn="1"/>
        </p:nvCxnSpPr>
        <p:spPr>
          <a:xfrm flipV="1">
            <a:off x="713284" y="47197"/>
            <a:ext cx="0" cy="61200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84865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1ABA6-68BC-4622-B91D-7BC6F9C0C5B1}" type="datetime1">
              <a:rPr lang="fr-FR" smtClean="0"/>
              <a:t>06/08/2024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1543628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E69656E3-FBD3-4018-B0C3-E54703112169}" type="datetime1">
              <a:rPr lang="fr-FR" smtClean="0"/>
              <a:t>06/08/2024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250779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55FFDA-FF95-4209-B95C-EA8AC18A62A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55431F0-355A-4706-82CB-AA7CA524301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23E08D2-3988-4DDD-BDC9-9D20B728C676}"/>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4A1BFAE9-D684-4F5C-90B0-B73E369913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C176D2-5A49-495C-996C-8D22EBBBFBAB}"/>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45692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25A86A22-BC89-4187-A764-93D7D2013ED2}" type="datetime1">
              <a:rPr lang="fr-FR" smtClean="0"/>
              <a:t>06/08/2024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4004439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DFABE1D-28FC-4A36-9884-A28637EA5E5E}"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218762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C2DFD66-B10C-4234-889F-B6837CD31F52}" type="datetime1">
              <a:rPr lang="fr-FR" smtClean="0"/>
              <a:t>06/08/2024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22E19BC-3DB7-4894-880A-8C5995039174}" type="slidenum">
              <a:rPr lang="fr-FR" smtClean="0"/>
              <a:t>‹N°›</a:t>
            </a:fld>
            <a:endParaRPr lang="fr-FR"/>
          </a:p>
        </p:txBody>
      </p:sp>
    </p:spTree>
    <p:extLst>
      <p:ext uri="{BB962C8B-B14F-4D97-AF65-F5344CB8AC3E}">
        <p14:creationId xmlns:p14="http://schemas.microsoft.com/office/powerpoint/2010/main" val="2486020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1E5CC-FD89-4993-9E61-D103472CCF3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A7C8209-A785-4C43-B3BB-006C38BB44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D0D2D77-75A8-4022-AB8E-A079FEAEE740}"/>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181145E8-AED9-4865-8017-8774B36C51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B85349-4396-42E6-AEDE-6EA9BD239A43}"/>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644308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FAB566-B10C-4307-BE88-8D34DA7B52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C820C0A-DDD0-442C-894B-DF4931777C4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840DB42-1FED-4E4E-8974-193CC7D4E30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D83105D-3F7D-42E9-8BC8-FC512FC5162D}"/>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6" name="Espace réservé du pied de page 5">
            <a:extLst>
              <a:ext uri="{FF2B5EF4-FFF2-40B4-BE49-F238E27FC236}">
                <a16:creationId xmlns:a16="http://schemas.microsoft.com/office/drawing/2014/main" id="{BCDB6123-BF31-4279-A205-5C597403993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E2AEBE2-3033-45DD-AEB0-4E092C9DF3AA}"/>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223595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514A79-D7C6-4996-8D53-4ADDD662978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6569B0C-9162-407D-85AC-92B436E0B5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3273B96-98A8-4F06-8FCA-B548F4FF559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50011B8-5E46-4638-92E6-A83B78762B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0468CD9-3FD0-45D4-823A-81197D6BACC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A5A0EB4-C0E5-4844-990F-E4D44CB81B51}"/>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8" name="Espace réservé du pied de page 7">
            <a:extLst>
              <a:ext uri="{FF2B5EF4-FFF2-40B4-BE49-F238E27FC236}">
                <a16:creationId xmlns:a16="http://schemas.microsoft.com/office/drawing/2014/main" id="{D7971766-F316-4CD2-94B3-6BA07DFEE92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84160C7-5475-49E8-84B0-F548015B2E7D}"/>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1606270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0ACBE9-8EEC-4F4E-A3D9-C8B485881B6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C477F1D-A6B6-4861-8B6D-22A042BAE4CD}"/>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4" name="Espace réservé du pied de page 3">
            <a:extLst>
              <a:ext uri="{FF2B5EF4-FFF2-40B4-BE49-F238E27FC236}">
                <a16:creationId xmlns:a16="http://schemas.microsoft.com/office/drawing/2014/main" id="{4BA3702C-3ECB-489F-8ACD-225BA608B09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E7ADC55-81D2-48BF-AD69-632B80CD9B1F}"/>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2945771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2CF31A2-9BC4-4595-877F-704DC6522DC2}"/>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3" name="Espace réservé du pied de page 2">
            <a:extLst>
              <a:ext uri="{FF2B5EF4-FFF2-40B4-BE49-F238E27FC236}">
                <a16:creationId xmlns:a16="http://schemas.microsoft.com/office/drawing/2014/main" id="{9869BBA5-E69C-4C42-B73B-365725E9E7A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DE56DB5-8644-4DDB-8EB7-998F41C93CDA}"/>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4069513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DB51C-9A54-4C4E-9FDD-6693CF242C8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661243B-2377-4290-BE1D-BFFA204B04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7BEF487-DF10-46E0-8AD4-7D338BCCA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554C7E6-CBF0-4F4E-81A8-0B714D862C10}"/>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6" name="Espace réservé du pied de page 5">
            <a:extLst>
              <a:ext uri="{FF2B5EF4-FFF2-40B4-BE49-F238E27FC236}">
                <a16:creationId xmlns:a16="http://schemas.microsoft.com/office/drawing/2014/main" id="{1F29D89F-52B4-47E3-81D6-338E087210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310A52-5DE7-4BB8-A461-D0B797585128}"/>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334019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471161-354D-4F30-A199-2DF7B7CB13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9E8D2AC-E888-420B-96B7-C2DE2149B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DE3401D-2875-44BF-B44A-40EC6F6A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BD054DE-AC40-413A-8CC8-8BE89B2E6D48}"/>
              </a:ext>
            </a:extLst>
          </p:cNvPr>
          <p:cNvSpPr>
            <a:spLocks noGrp="1"/>
          </p:cNvSpPr>
          <p:nvPr>
            <p:ph type="dt" sz="half" idx="10"/>
          </p:nvPr>
        </p:nvSpPr>
        <p:spPr/>
        <p:txBody>
          <a:bodyPr/>
          <a:lstStyle/>
          <a:p>
            <a:fld id="{BB63F293-E96C-4B64-8F85-2130AFF6AF7E}" type="datetimeFigureOut">
              <a:rPr lang="fr-FR" smtClean="0"/>
              <a:t>06/08/2024</a:t>
            </a:fld>
            <a:endParaRPr lang="fr-FR"/>
          </a:p>
        </p:txBody>
      </p:sp>
      <p:sp>
        <p:nvSpPr>
          <p:cNvPr id="6" name="Espace réservé du pied de page 5">
            <a:extLst>
              <a:ext uri="{FF2B5EF4-FFF2-40B4-BE49-F238E27FC236}">
                <a16:creationId xmlns:a16="http://schemas.microsoft.com/office/drawing/2014/main" id="{95D2B7E9-FE8F-4CC3-A789-49084168F13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CFA72E-CB61-412B-9CC9-0A9626B827E4}"/>
              </a:ext>
            </a:extLst>
          </p:cNvPr>
          <p:cNvSpPr>
            <a:spLocks noGrp="1"/>
          </p:cNvSpPr>
          <p:nvPr>
            <p:ph type="sldNum" sz="quarter" idx="12"/>
          </p:nvPr>
        </p:nvSpPr>
        <p:spPr/>
        <p:txBody>
          <a:bodyPr/>
          <a:lstStyle/>
          <a:p>
            <a:fld id="{1792FDB8-A4D1-411D-B7AD-95CB13524C35}" type="slidenum">
              <a:rPr lang="fr-FR" smtClean="0"/>
              <a:t>‹N°›</a:t>
            </a:fld>
            <a:endParaRPr lang="fr-FR"/>
          </a:p>
        </p:txBody>
      </p:sp>
    </p:spTree>
    <p:extLst>
      <p:ext uri="{BB962C8B-B14F-4D97-AF65-F5344CB8AC3E}">
        <p14:creationId xmlns:p14="http://schemas.microsoft.com/office/powerpoint/2010/main" val="1589162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91669B7-1F12-4900-A26D-87899DDEDC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F85934A-0106-427C-AA2F-F1DBDB79D4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BF03438-8940-4BFC-B897-94BDBCBA7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3F293-E96C-4B64-8F85-2130AFF6AF7E}" type="datetimeFigureOut">
              <a:rPr lang="fr-FR" smtClean="0"/>
              <a:t>06/08/2024</a:t>
            </a:fld>
            <a:endParaRPr lang="fr-FR"/>
          </a:p>
        </p:txBody>
      </p:sp>
      <p:sp>
        <p:nvSpPr>
          <p:cNvPr id="5" name="Espace réservé du pied de page 4">
            <a:extLst>
              <a:ext uri="{FF2B5EF4-FFF2-40B4-BE49-F238E27FC236}">
                <a16:creationId xmlns:a16="http://schemas.microsoft.com/office/drawing/2014/main" id="{55B9B534-470F-4FDE-A925-D86339FC6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4E43617-2B05-4FCE-8F7D-30ABA768F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2FDB8-A4D1-411D-B7AD-95CB13524C35}" type="slidenum">
              <a:rPr lang="fr-FR" smtClean="0"/>
              <a:t>‹N°›</a:t>
            </a:fld>
            <a:endParaRPr lang="fr-FR"/>
          </a:p>
        </p:txBody>
      </p:sp>
    </p:spTree>
    <p:extLst>
      <p:ext uri="{BB962C8B-B14F-4D97-AF65-F5344CB8AC3E}">
        <p14:creationId xmlns:p14="http://schemas.microsoft.com/office/powerpoint/2010/main" val="230673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E562C-C20C-45E8-AA06-9C11064EA8B0}" type="datetime1">
              <a:rPr lang="fr-FR" smtClean="0"/>
              <a:t>06/08/2024</a:t>
            </a:fld>
            <a:endParaRPr lang="fr-F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E19BC-3DB7-4894-880A-8C5995039174}" type="slidenum">
              <a:rPr lang="fr-FR" smtClean="0"/>
              <a:t>‹N°›</a:t>
            </a:fld>
            <a:endParaRPr lang="fr-FR"/>
          </a:p>
        </p:txBody>
      </p:sp>
    </p:spTree>
    <p:extLst>
      <p:ext uri="{BB962C8B-B14F-4D97-AF65-F5344CB8AC3E}">
        <p14:creationId xmlns:p14="http://schemas.microsoft.com/office/powerpoint/2010/main" val="69816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accent5">
              <a:lumMod val="7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mailto:contact@gipatgeri.fr"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5.xml"/><Relationship Id="rId7" Type="http://schemas.openxmlformats.org/officeDocument/2006/relationships/slide" Target="slide20.xml"/><Relationship Id="rId12" Type="http://schemas.openxmlformats.org/officeDocument/2006/relationships/slide" Target="slide2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slide" Target="slide24.xml"/><Relationship Id="rId5" Type="http://schemas.openxmlformats.org/officeDocument/2006/relationships/slide" Target="slide15.xml"/><Relationship Id="rId10" Type="http://schemas.openxmlformats.org/officeDocument/2006/relationships/slide" Target="slide25.xml"/><Relationship Id="rId4" Type="http://schemas.openxmlformats.org/officeDocument/2006/relationships/slide" Target="slide9.xml"/><Relationship Id="rId9" Type="http://schemas.openxmlformats.org/officeDocument/2006/relationships/slide" Target="slide2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https://plateforme-nationale-foret-gibier.recette-cartogip.fr/index.php"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EF5C190-EC62-4BDA-BF01-39FE0D338B39}"/>
              </a:ext>
            </a:extLst>
          </p:cNvPr>
          <p:cNvSpPr txBox="1">
            <a:spLocks/>
          </p:cNvSpPr>
          <p:nvPr/>
        </p:nvSpPr>
        <p:spPr>
          <a:xfrm>
            <a:off x="457199" y="2122583"/>
            <a:ext cx="11277600" cy="13064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75000"/>
                  </a:schemeClr>
                </a:solidFill>
                <a:latin typeface="Arial" panose="020B0604020202020204" pitchFamily="34" charset="0"/>
                <a:ea typeface="+mj-ea"/>
                <a:cs typeface="Arial" panose="020B0604020202020204" pitchFamily="34" charset="0"/>
              </a:defRPr>
            </a:lvl1pPr>
          </a:lstStyle>
          <a:p>
            <a:pPr algn="ctr"/>
            <a:r>
              <a:rPr lang="fr-FR" altLang="fr-FR" sz="6000" b="1" dirty="0">
                <a:latin typeface="Calibri" panose="020F0502020204030204" pitchFamily="34" charset="0"/>
                <a:ea typeface="MS Gothic" panose="020B0609070205080204" pitchFamily="49" charset="-128"/>
              </a:rPr>
              <a:t>Plateforme Nationale Forêt-Gibier</a:t>
            </a:r>
            <a:endParaRPr lang="fr-FR" sz="6000" dirty="0"/>
          </a:p>
        </p:txBody>
      </p:sp>
      <p:sp>
        <p:nvSpPr>
          <p:cNvPr id="5" name="Sous-titre 2">
            <a:extLst>
              <a:ext uri="{FF2B5EF4-FFF2-40B4-BE49-F238E27FC236}">
                <a16:creationId xmlns:a16="http://schemas.microsoft.com/office/drawing/2014/main" id="{565B9F24-E2C9-49C4-8581-B1FD801C2D28}"/>
              </a:ext>
            </a:extLst>
          </p:cNvPr>
          <p:cNvSpPr txBox="1">
            <a:spLocks/>
          </p:cNvSpPr>
          <p:nvPr/>
        </p:nvSpPr>
        <p:spPr>
          <a:xfrm>
            <a:off x="1366092" y="3429000"/>
            <a:ext cx="9911508" cy="6602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t>Tutoriel d’utilisation (propriétaire)</a:t>
            </a:r>
          </a:p>
        </p:txBody>
      </p:sp>
      <p:sp>
        <p:nvSpPr>
          <p:cNvPr id="6" name="ZoneTexte 5">
            <a:extLst>
              <a:ext uri="{FF2B5EF4-FFF2-40B4-BE49-F238E27FC236}">
                <a16:creationId xmlns:a16="http://schemas.microsoft.com/office/drawing/2014/main" id="{51FC51B5-ACF9-4538-BD50-1EDCDF57A30F}"/>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pic>
        <p:nvPicPr>
          <p:cNvPr id="7" name="Image 6" descr="Une image contenant texte&#10;&#10;Description générée automatiquement">
            <a:extLst>
              <a:ext uri="{FF2B5EF4-FFF2-40B4-BE49-F238E27FC236}">
                <a16:creationId xmlns:a16="http://schemas.microsoft.com/office/drawing/2014/main" id="{29D3F3FA-3F85-422F-A044-F6C1067B0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4722" y="5210956"/>
            <a:ext cx="2341736" cy="812263"/>
          </a:xfrm>
          <a:prstGeom prst="rect">
            <a:avLst/>
          </a:prstGeom>
        </p:spPr>
      </p:pic>
      <p:pic>
        <p:nvPicPr>
          <p:cNvPr id="8" name="Image 7">
            <a:extLst>
              <a:ext uri="{FF2B5EF4-FFF2-40B4-BE49-F238E27FC236}">
                <a16:creationId xmlns:a16="http://schemas.microsoft.com/office/drawing/2014/main" id="{9331EA80-763C-4AE9-AA23-3768894BE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42" y="5011177"/>
            <a:ext cx="2567909" cy="1211822"/>
          </a:xfrm>
          <a:prstGeom prst="rect">
            <a:avLst/>
          </a:prstGeom>
        </p:spPr>
      </p:pic>
      <p:sp>
        <p:nvSpPr>
          <p:cNvPr id="3" name="Espace réservé du numéro de diapositive 2">
            <a:extLst>
              <a:ext uri="{FF2B5EF4-FFF2-40B4-BE49-F238E27FC236}">
                <a16:creationId xmlns:a16="http://schemas.microsoft.com/office/drawing/2014/main" id="{4CBDAEF8-4B0F-4D38-BD9F-0FE5A9450EE3}"/>
              </a:ext>
            </a:extLst>
          </p:cNvPr>
          <p:cNvSpPr>
            <a:spLocks noGrp="1"/>
          </p:cNvSpPr>
          <p:nvPr>
            <p:ph type="sldNum" sz="quarter" idx="12"/>
          </p:nvPr>
        </p:nvSpPr>
        <p:spPr/>
        <p:txBody>
          <a:bodyPr/>
          <a:lstStyle/>
          <a:p>
            <a:fld id="{622E19BC-3DB7-4894-880A-8C5995039174}" type="slidenum">
              <a:rPr lang="fr-FR" smtClean="0"/>
              <a:t>1</a:t>
            </a:fld>
            <a:endParaRPr lang="fr-FR" dirty="0"/>
          </a:p>
        </p:txBody>
      </p:sp>
      <p:sp>
        <p:nvSpPr>
          <p:cNvPr id="10" name="ZoneTexte 9">
            <a:extLst>
              <a:ext uri="{FF2B5EF4-FFF2-40B4-BE49-F238E27FC236}">
                <a16:creationId xmlns:a16="http://schemas.microsoft.com/office/drawing/2014/main" id="{CF82DE8D-9582-9705-F998-554BBDDEC5A5}"/>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pic>
        <p:nvPicPr>
          <p:cNvPr id="11" name="Image 10">
            <a:extLst>
              <a:ext uri="{FF2B5EF4-FFF2-40B4-BE49-F238E27FC236}">
                <a16:creationId xmlns:a16="http://schemas.microsoft.com/office/drawing/2014/main" id="{64A5CB71-CEAB-3039-1F3E-F7649CAA494A}"/>
              </a:ext>
            </a:extLst>
          </p:cNvPr>
          <p:cNvPicPr>
            <a:picLocks noChangeAspect="1"/>
          </p:cNvPicPr>
          <p:nvPr/>
        </p:nvPicPr>
        <p:blipFill rotWithShape="1">
          <a:blip r:embed="rId4">
            <a:extLst>
              <a:ext uri="{28A0092B-C50C-407E-A947-70E740481C1C}">
                <a14:useLocalDpi xmlns:a14="http://schemas.microsoft.com/office/drawing/2010/main" val="0"/>
              </a:ext>
            </a:extLst>
          </a:blip>
          <a:srcRect t="49626"/>
          <a:stretch/>
        </p:blipFill>
        <p:spPr>
          <a:xfrm>
            <a:off x="5435097" y="462366"/>
            <a:ext cx="6756903" cy="1015962"/>
          </a:xfrm>
          <a:prstGeom prst="rect">
            <a:avLst/>
          </a:prstGeom>
        </p:spPr>
      </p:pic>
      <p:pic>
        <p:nvPicPr>
          <p:cNvPr id="12" name="Image 11">
            <a:extLst>
              <a:ext uri="{FF2B5EF4-FFF2-40B4-BE49-F238E27FC236}">
                <a16:creationId xmlns:a16="http://schemas.microsoft.com/office/drawing/2014/main" id="{330064EB-1BAF-EAFC-55A7-DC5C92FF46AC}"/>
              </a:ext>
            </a:extLst>
          </p:cNvPr>
          <p:cNvPicPr>
            <a:picLocks noChangeAspect="1"/>
          </p:cNvPicPr>
          <p:nvPr/>
        </p:nvPicPr>
        <p:blipFill rotWithShape="1">
          <a:blip r:embed="rId4">
            <a:extLst>
              <a:ext uri="{28A0092B-C50C-407E-A947-70E740481C1C}">
                <a14:useLocalDpi xmlns:a14="http://schemas.microsoft.com/office/drawing/2010/main" val="0"/>
              </a:ext>
            </a:extLst>
          </a:blip>
          <a:srcRect b="55254"/>
          <a:stretch/>
        </p:blipFill>
        <p:spPr>
          <a:xfrm>
            <a:off x="0" y="462366"/>
            <a:ext cx="6756903" cy="902455"/>
          </a:xfrm>
          <a:prstGeom prst="rect">
            <a:avLst/>
          </a:prstGeom>
        </p:spPr>
      </p:pic>
    </p:spTree>
    <p:extLst>
      <p:ext uri="{BB962C8B-B14F-4D97-AF65-F5344CB8AC3E}">
        <p14:creationId xmlns:p14="http://schemas.microsoft.com/office/powerpoint/2010/main" val="3110207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A5581C-C0CE-B50A-E0DF-C2F370FE449B}"/>
              </a:ext>
            </a:extLst>
          </p:cNvPr>
          <p:cNvPicPr>
            <a:picLocks noChangeAspect="1"/>
          </p:cNvPicPr>
          <p:nvPr/>
        </p:nvPicPr>
        <p:blipFill rotWithShape="1">
          <a:blip r:embed="rId3"/>
          <a:srcRect t="1091"/>
          <a:stretch/>
        </p:blipFill>
        <p:spPr>
          <a:xfrm>
            <a:off x="343137" y="974455"/>
            <a:ext cx="6035667" cy="3868469"/>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27" name="Rectangle 26">
            <a:extLst>
              <a:ext uri="{FF2B5EF4-FFF2-40B4-BE49-F238E27FC236}">
                <a16:creationId xmlns:a16="http://schemas.microsoft.com/office/drawing/2014/main" id="{F3DED1A3-AAF3-48A4-B66C-0D930E3E3D32}"/>
              </a:ext>
            </a:extLst>
          </p:cNvPr>
          <p:cNvSpPr/>
          <p:nvPr/>
        </p:nvSpPr>
        <p:spPr>
          <a:xfrm>
            <a:off x="124437" y="5056064"/>
            <a:ext cx="3888764" cy="120032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C9E71A45-673A-4012-A326-573F68A022ED}"/>
              </a:ext>
            </a:extLst>
          </p:cNvPr>
          <p:cNvSpPr txBox="1"/>
          <p:nvPr/>
        </p:nvSpPr>
        <p:spPr>
          <a:xfrm>
            <a:off x="-159564" y="5131562"/>
            <a:ext cx="4456765" cy="10772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 Cartographie » pour accéder à la cartographie de la France métropolitaine représentant les dégâts de gibier</a:t>
            </a:r>
          </a:p>
        </p:txBody>
      </p:sp>
      <p:sp>
        <p:nvSpPr>
          <p:cNvPr id="14" name="Rectangle 13">
            <a:extLst>
              <a:ext uri="{FF2B5EF4-FFF2-40B4-BE49-F238E27FC236}">
                <a16:creationId xmlns:a16="http://schemas.microsoft.com/office/drawing/2014/main" id="{56572638-6954-4E15-8E1A-FA8A8DAD1E18}"/>
              </a:ext>
            </a:extLst>
          </p:cNvPr>
          <p:cNvSpPr/>
          <p:nvPr/>
        </p:nvSpPr>
        <p:spPr>
          <a:xfrm>
            <a:off x="550870" y="2908690"/>
            <a:ext cx="1287358" cy="26814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 name="Connecteur droit 14">
            <a:extLst>
              <a:ext uri="{FF2B5EF4-FFF2-40B4-BE49-F238E27FC236}">
                <a16:creationId xmlns:a16="http://schemas.microsoft.com/office/drawing/2014/main" id="{7C76DF43-7CDE-4865-B5E0-27B990B4EF9A}"/>
              </a:ext>
            </a:extLst>
          </p:cNvPr>
          <p:cNvCxnSpPr>
            <a:cxnSpLocks/>
          </p:cNvCxnSpPr>
          <p:nvPr/>
        </p:nvCxnSpPr>
        <p:spPr>
          <a:xfrm>
            <a:off x="1838228" y="3176834"/>
            <a:ext cx="509046" cy="883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9ABC7C1C-6DE5-4AAE-BE76-96701030AB9D}"/>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cxnSp>
        <p:nvCxnSpPr>
          <p:cNvPr id="16" name="Connecteur droit avec flèche 15">
            <a:extLst>
              <a:ext uri="{FF2B5EF4-FFF2-40B4-BE49-F238E27FC236}">
                <a16:creationId xmlns:a16="http://schemas.microsoft.com/office/drawing/2014/main" id="{FD73F473-8A84-4164-8CAA-4E6B87F45CCF}"/>
              </a:ext>
            </a:extLst>
          </p:cNvPr>
          <p:cNvCxnSpPr>
            <a:cxnSpLocks/>
          </p:cNvCxnSpPr>
          <p:nvPr/>
        </p:nvCxnSpPr>
        <p:spPr>
          <a:xfrm>
            <a:off x="2337847" y="4060608"/>
            <a:ext cx="221529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1D02EE12-334D-AE37-8D1B-E639D73CBA66}"/>
              </a:ext>
            </a:extLst>
          </p:cNvPr>
          <p:cNvPicPr>
            <a:picLocks noChangeAspect="1"/>
          </p:cNvPicPr>
          <p:nvPr/>
        </p:nvPicPr>
        <p:blipFill>
          <a:blip r:embed="rId4"/>
          <a:stretch>
            <a:fillRect/>
          </a:stretch>
        </p:blipFill>
        <p:spPr>
          <a:xfrm>
            <a:off x="4628594" y="3174489"/>
            <a:ext cx="6960874" cy="2846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7942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77C6C30-77E9-73E4-A698-AA329717BD60}"/>
              </a:ext>
            </a:extLst>
          </p:cNvPr>
          <p:cNvPicPr>
            <a:picLocks noChangeAspect="1"/>
          </p:cNvPicPr>
          <p:nvPr/>
        </p:nvPicPr>
        <p:blipFill rotWithShape="1">
          <a:blip r:embed="rId3"/>
          <a:srcRect t="1091"/>
          <a:stretch/>
        </p:blipFill>
        <p:spPr>
          <a:xfrm>
            <a:off x="343137" y="974455"/>
            <a:ext cx="6035667" cy="3868469"/>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27" name="Rectangle 26">
            <a:extLst>
              <a:ext uri="{FF2B5EF4-FFF2-40B4-BE49-F238E27FC236}">
                <a16:creationId xmlns:a16="http://schemas.microsoft.com/office/drawing/2014/main" id="{F3DED1A3-AAF3-48A4-B66C-0D930E3E3D32}"/>
              </a:ext>
            </a:extLst>
          </p:cNvPr>
          <p:cNvSpPr/>
          <p:nvPr/>
        </p:nvSpPr>
        <p:spPr>
          <a:xfrm>
            <a:off x="124437" y="5056064"/>
            <a:ext cx="3888764" cy="140627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FF9132CB-DFD1-490D-B995-AE338992CECF}"/>
              </a:ext>
            </a:extLst>
          </p:cNvPr>
          <p:cNvSpPr txBox="1"/>
          <p:nvPr/>
        </p:nvSpPr>
        <p:spPr>
          <a:xfrm>
            <a:off x="124437" y="5138897"/>
            <a:ext cx="3799863"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 Synthèses » pour accéder à la synthèse des dégâts de gibier et aux données des jeunes peuplements et à la synthèse des indices de pression</a:t>
            </a:r>
          </a:p>
        </p:txBody>
      </p:sp>
      <p:sp>
        <p:nvSpPr>
          <p:cNvPr id="16" name="Rectangle 15">
            <a:extLst>
              <a:ext uri="{FF2B5EF4-FFF2-40B4-BE49-F238E27FC236}">
                <a16:creationId xmlns:a16="http://schemas.microsoft.com/office/drawing/2014/main" id="{9E9DE9DC-F845-49EC-A69D-33D0517158D6}"/>
              </a:ext>
            </a:extLst>
          </p:cNvPr>
          <p:cNvSpPr/>
          <p:nvPr/>
        </p:nvSpPr>
        <p:spPr>
          <a:xfrm>
            <a:off x="563570" y="3191831"/>
            <a:ext cx="1255803" cy="27197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 name="Connecteur droit 16">
            <a:extLst>
              <a:ext uri="{FF2B5EF4-FFF2-40B4-BE49-F238E27FC236}">
                <a16:creationId xmlns:a16="http://schemas.microsoft.com/office/drawing/2014/main" id="{271A4814-F4DE-485B-980E-9127B632A281}"/>
              </a:ext>
            </a:extLst>
          </p:cNvPr>
          <p:cNvCxnSpPr>
            <a:cxnSpLocks/>
          </p:cNvCxnSpPr>
          <p:nvPr/>
        </p:nvCxnSpPr>
        <p:spPr>
          <a:xfrm>
            <a:off x="1819373" y="3473236"/>
            <a:ext cx="204993" cy="12487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6217AE95-D99B-46CF-93A0-A85EDAE2E1C4}"/>
              </a:ext>
            </a:extLst>
          </p:cNvPr>
          <p:cNvCxnSpPr>
            <a:cxnSpLocks/>
          </p:cNvCxnSpPr>
          <p:nvPr/>
        </p:nvCxnSpPr>
        <p:spPr>
          <a:xfrm>
            <a:off x="2017437" y="4721956"/>
            <a:ext cx="228406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DFC02BA9-E35E-42C9-8486-5928B11088AF}"/>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pic>
        <p:nvPicPr>
          <p:cNvPr id="9" name="Image 8">
            <a:extLst>
              <a:ext uri="{FF2B5EF4-FFF2-40B4-BE49-F238E27FC236}">
                <a16:creationId xmlns:a16="http://schemas.microsoft.com/office/drawing/2014/main" id="{4166C63B-CD15-01DD-8952-5900FD1A37A1}"/>
              </a:ext>
            </a:extLst>
          </p:cNvPr>
          <p:cNvPicPr>
            <a:picLocks noChangeAspect="1"/>
          </p:cNvPicPr>
          <p:nvPr/>
        </p:nvPicPr>
        <p:blipFill>
          <a:blip r:embed="rId4"/>
          <a:stretch>
            <a:fillRect/>
          </a:stretch>
        </p:blipFill>
        <p:spPr>
          <a:xfrm>
            <a:off x="4392385" y="3201258"/>
            <a:ext cx="6996224" cy="28132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6312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CA3A201-3371-9A13-B1C1-B9787937DCB1}"/>
              </a:ext>
            </a:extLst>
          </p:cNvPr>
          <p:cNvPicPr>
            <a:picLocks noChangeAspect="1"/>
          </p:cNvPicPr>
          <p:nvPr/>
        </p:nvPicPr>
        <p:blipFill rotWithShape="1">
          <a:blip r:embed="rId3"/>
          <a:srcRect t="1091"/>
          <a:stretch/>
        </p:blipFill>
        <p:spPr>
          <a:xfrm>
            <a:off x="343137" y="974455"/>
            <a:ext cx="6035667" cy="3868469"/>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A6D58C2-0F44-4489-88CD-29CAA8D39A2F}"/>
              </a:ext>
            </a:extLst>
          </p:cNvPr>
          <p:cNvSpPr/>
          <p:nvPr/>
        </p:nvSpPr>
        <p:spPr>
          <a:xfrm>
            <a:off x="558758" y="3438141"/>
            <a:ext cx="1260616" cy="23831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 name="Connecteur droit 14">
            <a:extLst>
              <a:ext uri="{FF2B5EF4-FFF2-40B4-BE49-F238E27FC236}">
                <a16:creationId xmlns:a16="http://schemas.microsoft.com/office/drawing/2014/main" id="{AD7CBF8E-B365-4E71-9098-D1F651304482}"/>
              </a:ext>
            </a:extLst>
          </p:cNvPr>
          <p:cNvCxnSpPr>
            <a:cxnSpLocks/>
          </p:cNvCxnSpPr>
          <p:nvPr/>
        </p:nvCxnSpPr>
        <p:spPr>
          <a:xfrm>
            <a:off x="1819374" y="3676454"/>
            <a:ext cx="250726" cy="3722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C6FFACAA-DBBF-4534-94B6-8B7F5A836B01}"/>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pic>
        <p:nvPicPr>
          <p:cNvPr id="6" name="Image 5">
            <a:extLst>
              <a:ext uri="{FF2B5EF4-FFF2-40B4-BE49-F238E27FC236}">
                <a16:creationId xmlns:a16="http://schemas.microsoft.com/office/drawing/2014/main" id="{A131661C-B6A6-E2C5-0BC0-41558FC2BE6E}"/>
              </a:ext>
            </a:extLst>
          </p:cNvPr>
          <p:cNvPicPr>
            <a:picLocks noChangeAspect="1"/>
          </p:cNvPicPr>
          <p:nvPr/>
        </p:nvPicPr>
        <p:blipFill>
          <a:blip r:embed="rId4"/>
          <a:stretch>
            <a:fillRect/>
          </a:stretch>
        </p:blipFill>
        <p:spPr>
          <a:xfrm>
            <a:off x="5331773" y="1852060"/>
            <a:ext cx="5976921" cy="4852051"/>
          </a:xfrm>
          <a:prstGeom prst="rect">
            <a:avLst/>
          </a:prstGeom>
          <a:ln>
            <a:noFill/>
          </a:ln>
          <a:effectLst>
            <a:outerShdw blurRad="292100" dist="139700" dir="2700000" algn="tl" rotWithShape="0">
              <a:srgbClr val="333333">
                <a:alpha val="65000"/>
              </a:srgbClr>
            </a:outerShdw>
          </a:effectLst>
        </p:spPr>
      </p:pic>
      <p:cxnSp>
        <p:nvCxnSpPr>
          <p:cNvPr id="18" name="Connecteur droit avec flèche 17">
            <a:extLst>
              <a:ext uri="{FF2B5EF4-FFF2-40B4-BE49-F238E27FC236}">
                <a16:creationId xmlns:a16="http://schemas.microsoft.com/office/drawing/2014/main" id="{99E4930C-D109-49BF-B996-C67D23D5C172}"/>
              </a:ext>
            </a:extLst>
          </p:cNvPr>
          <p:cNvCxnSpPr>
            <a:cxnSpLocks/>
          </p:cNvCxnSpPr>
          <p:nvPr/>
        </p:nvCxnSpPr>
        <p:spPr>
          <a:xfrm>
            <a:off x="2051246" y="4048698"/>
            <a:ext cx="376589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077AF39-275B-9C23-6912-FC790E9797F3}"/>
              </a:ext>
            </a:extLst>
          </p:cNvPr>
          <p:cNvSpPr/>
          <p:nvPr/>
        </p:nvSpPr>
        <p:spPr>
          <a:xfrm>
            <a:off x="124437" y="5256122"/>
            <a:ext cx="4404252" cy="107721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91D88A6C-D66C-4753-7766-152BCE0987A4}"/>
              </a:ext>
            </a:extLst>
          </p:cNvPr>
          <p:cNvSpPr txBox="1"/>
          <p:nvPr/>
        </p:nvSpPr>
        <p:spPr>
          <a:xfrm>
            <a:off x="191392" y="5256122"/>
            <a:ext cx="4270341" cy="10772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 Export de données » pour exporter sous format Excel vos signalements de dégâts de gibier ou vos îlots de reboisement</a:t>
            </a:r>
          </a:p>
        </p:txBody>
      </p:sp>
    </p:spTree>
    <p:extLst>
      <p:ext uri="{BB962C8B-B14F-4D97-AF65-F5344CB8AC3E}">
        <p14:creationId xmlns:p14="http://schemas.microsoft.com/office/powerpoint/2010/main" val="3121760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0DF0DA8-2A90-5964-2A2D-BA42C208FC05}"/>
              </a:ext>
            </a:extLst>
          </p:cNvPr>
          <p:cNvPicPr>
            <a:picLocks noChangeAspect="1"/>
          </p:cNvPicPr>
          <p:nvPr/>
        </p:nvPicPr>
        <p:blipFill rotWithShape="1">
          <a:blip r:embed="rId3"/>
          <a:srcRect t="1091"/>
          <a:stretch/>
        </p:blipFill>
        <p:spPr>
          <a:xfrm>
            <a:off x="343137" y="974455"/>
            <a:ext cx="6035667" cy="3868469"/>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614BB3AE-BC0D-D6E9-9231-0B77CB9398DF}"/>
              </a:ext>
            </a:extLst>
          </p:cNvPr>
          <p:cNvPicPr>
            <a:picLocks noChangeAspect="1"/>
          </p:cNvPicPr>
          <p:nvPr/>
        </p:nvPicPr>
        <p:blipFill>
          <a:blip r:embed="rId4"/>
          <a:stretch>
            <a:fillRect/>
          </a:stretch>
        </p:blipFill>
        <p:spPr>
          <a:xfrm>
            <a:off x="4838325" y="3297980"/>
            <a:ext cx="7163181" cy="2903259"/>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5663C2F-F6A0-4C2E-8FDB-2A12956A08E5}"/>
              </a:ext>
            </a:extLst>
          </p:cNvPr>
          <p:cNvSpPr/>
          <p:nvPr/>
        </p:nvSpPr>
        <p:spPr>
          <a:xfrm>
            <a:off x="190494" y="5068231"/>
            <a:ext cx="4336519" cy="137592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A6D58C2-0F44-4489-88CD-29CAA8D39A2F}"/>
              </a:ext>
            </a:extLst>
          </p:cNvPr>
          <p:cNvSpPr/>
          <p:nvPr/>
        </p:nvSpPr>
        <p:spPr>
          <a:xfrm>
            <a:off x="555165" y="3696490"/>
            <a:ext cx="1301915" cy="24391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eur droit avec flèche 17">
            <a:extLst>
              <a:ext uri="{FF2B5EF4-FFF2-40B4-BE49-F238E27FC236}">
                <a16:creationId xmlns:a16="http://schemas.microsoft.com/office/drawing/2014/main" id="{99E4930C-D109-49BF-B996-C67D23D5C172}"/>
              </a:ext>
            </a:extLst>
          </p:cNvPr>
          <p:cNvCxnSpPr>
            <a:cxnSpLocks/>
          </p:cNvCxnSpPr>
          <p:nvPr/>
        </p:nvCxnSpPr>
        <p:spPr>
          <a:xfrm>
            <a:off x="1857080" y="3808388"/>
            <a:ext cx="318626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2CDAB7BA-2239-40E7-9227-39654F5DFD55}"/>
              </a:ext>
            </a:extLst>
          </p:cNvPr>
          <p:cNvSpPr txBox="1"/>
          <p:nvPr/>
        </p:nvSpPr>
        <p:spPr>
          <a:xfrm>
            <a:off x="190493" y="5068231"/>
            <a:ext cx="4336519"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«Aide et Ressources» pour accéder aux fiches techniques sur l’abroutissement, les frottis et l’écorçage, à la note sur le fonctionnement de la plateforme et les protocoles d’estimation des dégâts, etc. </a:t>
            </a:r>
          </a:p>
        </p:txBody>
      </p:sp>
      <p:sp>
        <p:nvSpPr>
          <p:cNvPr id="17" name="ZoneTexte 16">
            <a:extLst>
              <a:ext uri="{FF2B5EF4-FFF2-40B4-BE49-F238E27FC236}">
                <a16:creationId xmlns:a16="http://schemas.microsoft.com/office/drawing/2014/main" id="{B56F19CB-AB68-40F9-8200-F0029AE9FFC3}"/>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Tree>
    <p:extLst>
      <p:ext uri="{BB962C8B-B14F-4D97-AF65-F5344CB8AC3E}">
        <p14:creationId xmlns:p14="http://schemas.microsoft.com/office/powerpoint/2010/main" val="3965725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5A34744F-9702-29D2-1468-67F201E3626D}"/>
              </a:ext>
            </a:extLst>
          </p:cNvPr>
          <p:cNvPicPr>
            <a:picLocks noChangeAspect="1"/>
          </p:cNvPicPr>
          <p:nvPr/>
        </p:nvPicPr>
        <p:blipFill>
          <a:blip r:embed="rId3"/>
          <a:stretch>
            <a:fillRect/>
          </a:stretch>
        </p:blipFill>
        <p:spPr>
          <a:xfrm>
            <a:off x="8092287" y="2456622"/>
            <a:ext cx="2531835" cy="4180361"/>
          </a:xfrm>
          <a:prstGeom prst="rect">
            <a:avLst/>
          </a:prstGeom>
          <a:ln>
            <a:noFill/>
          </a:ln>
          <a:effectLst>
            <a:outerShdw blurRad="292100" dist="139700" dir="2700000" algn="tl" rotWithShape="0">
              <a:srgbClr val="333333">
                <a:alpha val="65000"/>
              </a:srgbClr>
            </a:outerShdw>
          </a:effectLst>
        </p:spPr>
      </p:pic>
      <p:pic>
        <p:nvPicPr>
          <p:cNvPr id="4" name="Image 3">
            <a:extLst>
              <a:ext uri="{FF2B5EF4-FFF2-40B4-BE49-F238E27FC236}">
                <a16:creationId xmlns:a16="http://schemas.microsoft.com/office/drawing/2014/main" id="{D58EDF91-BC8F-EB59-DBD9-BDFF7483A663}"/>
              </a:ext>
            </a:extLst>
          </p:cNvPr>
          <p:cNvPicPr>
            <a:picLocks noChangeAspect="1"/>
          </p:cNvPicPr>
          <p:nvPr/>
        </p:nvPicPr>
        <p:blipFill>
          <a:blip r:embed="rId4"/>
          <a:stretch>
            <a:fillRect/>
          </a:stretch>
        </p:blipFill>
        <p:spPr>
          <a:xfrm>
            <a:off x="500679" y="796021"/>
            <a:ext cx="7384703" cy="5339909"/>
          </a:xfrm>
          <a:prstGeom prst="rect">
            <a:avLst/>
          </a:prstGeom>
        </p:spPr>
      </p:pic>
      <p:sp>
        <p:nvSpPr>
          <p:cNvPr id="35" name="Rectangle 34">
            <a:extLst>
              <a:ext uri="{FF2B5EF4-FFF2-40B4-BE49-F238E27FC236}">
                <a16:creationId xmlns:a16="http://schemas.microsoft.com/office/drawing/2014/main" id="{2121FB80-F83E-D638-2838-1488011AE51A}"/>
              </a:ext>
            </a:extLst>
          </p:cNvPr>
          <p:cNvSpPr/>
          <p:nvPr/>
        </p:nvSpPr>
        <p:spPr>
          <a:xfrm>
            <a:off x="3096755" y="3648614"/>
            <a:ext cx="2192552" cy="52322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0CF51D3-06AC-A967-DF2B-E0D33BE80767}"/>
              </a:ext>
            </a:extLst>
          </p:cNvPr>
          <p:cNvSpPr/>
          <p:nvPr/>
        </p:nvSpPr>
        <p:spPr>
          <a:xfrm>
            <a:off x="162055" y="938931"/>
            <a:ext cx="2192552" cy="36933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itre 1">
            <a:extLst>
              <a:ext uri="{FF2B5EF4-FFF2-40B4-BE49-F238E27FC236}">
                <a16:creationId xmlns:a16="http://schemas.microsoft.com/office/drawing/2014/main" id="{9C5DFB59-B1F5-4701-BC55-40BFA4CA36A8}"/>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4 - ACCES A LA CARTOGRAPHIE</a:t>
            </a:r>
          </a:p>
        </p:txBody>
      </p:sp>
      <p:sp>
        <p:nvSpPr>
          <p:cNvPr id="10" name="ZoneTexte 9">
            <a:extLst>
              <a:ext uri="{FF2B5EF4-FFF2-40B4-BE49-F238E27FC236}">
                <a16:creationId xmlns:a16="http://schemas.microsoft.com/office/drawing/2014/main" id="{70859FDF-FC55-639F-26D0-B73204781790}"/>
              </a:ext>
            </a:extLst>
          </p:cNvPr>
          <p:cNvSpPr txBox="1"/>
          <p:nvPr/>
        </p:nvSpPr>
        <p:spPr>
          <a:xfrm>
            <a:off x="0" y="6559951"/>
            <a:ext cx="2054409" cy="307777"/>
          </a:xfrm>
          <a:prstGeom prst="rect">
            <a:avLst/>
          </a:prstGeom>
          <a:noFill/>
        </p:spPr>
        <p:txBody>
          <a:bodyPr wrap="none" rtlCol="0">
            <a:spAutoFit/>
          </a:bodyPr>
          <a:lstStyle/>
          <a:p>
            <a:r>
              <a:rPr lang="fr-FR" sz="1400" dirty="0"/>
              <a:t>© GIP ATGeRi Juillet 2024</a:t>
            </a:r>
          </a:p>
        </p:txBody>
      </p:sp>
      <p:sp>
        <p:nvSpPr>
          <p:cNvPr id="12" name="Espace réservé du numéro de diapositive 2">
            <a:extLst>
              <a:ext uri="{FF2B5EF4-FFF2-40B4-BE49-F238E27FC236}">
                <a16:creationId xmlns:a16="http://schemas.microsoft.com/office/drawing/2014/main" id="{42D2FEC7-1C46-B8E7-418A-6179C345C3BF}"/>
              </a:ext>
            </a:extLst>
          </p:cNvPr>
          <p:cNvSpPr>
            <a:spLocks noGrp="1"/>
          </p:cNvSpPr>
          <p:nvPr>
            <p:ph type="sldNum" sz="quarter" idx="12"/>
          </p:nvPr>
        </p:nvSpPr>
        <p:spPr>
          <a:xfrm>
            <a:off x="7972320" y="6418044"/>
            <a:ext cx="2743200" cy="365125"/>
          </a:xfrm>
        </p:spPr>
        <p:txBody>
          <a:bodyPr/>
          <a:lstStyle/>
          <a:p>
            <a:fld id="{622E19BC-3DB7-4894-880A-8C5995039174}" type="slidenum">
              <a:rPr lang="fr-FR" smtClean="0"/>
              <a:t>14</a:t>
            </a:fld>
            <a:endParaRPr lang="fr-FR" dirty="0"/>
          </a:p>
        </p:txBody>
      </p:sp>
      <p:sp>
        <p:nvSpPr>
          <p:cNvPr id="8" name="Rectangle 7">
            <a:extLst>
              <a:ext uri="{FF2B5EF4-FFF2-40B4-BE49-F238E27FC236}">
                <a16:creationId xmlns:a16="http://schemas.microsoft.com/office/drawing/2014/main" id="{2634D6BA-1690-FC73-0B6E-4F07406193A3}"/>
              </a:ext>
            </a:extLst>
          </p:cNvPr>
          <p:cNvSpPr/>
          <p:nvPr/>
        </p:nvSpPr>
        <p:spPr>
          <a:xfrm>
            <a:off x="8791700" y="812639"/>
            <a:ext cx="3238245" cy="138499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93120052-29F6-5E7A-004C-FDF4A879ED31}"/>
              </a:ext>
            </a:extLst>
          </p:cNvPr>
          <p:cNvSpPr txBox="1"/>
          <p:nvPr/>
        </p:nvSpPr>
        <p:spPr>
          <a:xfrm>
            <a:off x="8791700" y="812639"/>
            <a:ext cx="3125791" cy="13849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 défaut, la visionneuse s’ouvre avec un message informatif. Il suffit de cliquer sur le bouton correspondant pour fermer le menu, puis de cliquer sur un autre bouton pour ouvrir le menu correspondant.</a:t>
            </a:r>
            <a:endParaRPr lang="fr-FR" sz="1100" dirty="0">
              <a:solidFill>
                <a:prstClr val="black"/>
              </a:solidFill>
              <a:latin typeface="Arial" panose="020B0604020202020204" pitchFamily="34" charset="0"/>
              <a:cs typeface="Arial" panose="020B0604020202020204" pitchFamily="34" charset="0"/>
            </a:endParaRPr>
          </a:p>
        </p:txBody>
      </p:sp>
      <p:cxnSp>
        <p:nvCxnSpPr>
          <p:cNvPr id="7" name="Connecteur droit avec flèche 6">
            <a:extLst>
              <a:ext uri="{FF2B5EF4-FFF2-40B4-BE49-F238E27FC236}">
                <a16:creationId xmlns:a16="http://schemas.microsoft.com/office/drawing/2014/main" id="{2891645B-0E00-9E9D-CDAD-4368298EAF27}"/>
              </a:ext>
            </a:extLst>
          </p:cNvPr>
          <p:cNvCxnSpPr>
            <a:cxnSpLocks/>
          </p:cNvCxnSpPr>
          <p:nvPr/>
        </p:nvCxnSpPr>
        <p:spPr>
          <a:xfrm flipH="1">
            <a:off x="7739406" y="2126762"/>
            <a:ext cx="1124145" cy="4480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8D31AD9-B5A0-345E-4C53-EF3A95349FFE}"/>
              </a:ext>
            </a:extLst>
          </p:cNvPr>
          <p:cNvSpPr/>
          <p:nvPr/>
        </p:nvSpPr>
        <p:spPr>
          <a:xfrm>
            <a:off x="3328451" y="2883837"/>
            <a:ext cx="211862" cy="21928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F939C43-0518-91A9-FF8C-97A0A9C96EED}"/>
              </a:ext>
            </a:extLst>
          </p:cNvPr>
          <p:cNvSpPr/>
          <p:nvPr/>
        </p:nvSpPr>
        <p:spPr>
          <a:xfrm>
            <a:off x="3685929" y="2887329"/>
            <a:ext cx="211862" cy="21905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Connecteur droit avec flèche 20">
            <a:extLst>
              <a:ext uri="{FF2B5EF4-FFF2-40B4-BE49-F238E27FC236}">
                <a16:creationId xmlns:a16="http://schemas.microsoft.com/office/drawing/2014/main" id="{0DE0AAAB-BDCF-27D7-4330-F2DBF7CDEFB8}"/>
              </a:ext>
            </a:extLst>
          </p:cNvPr>
          <p:cNvCxnSpPr>
            <a:cxnSpLocks/>
          </p:cNvCxnSpPr>
          <p:nvPr/>
        </p:nvCxnSpPr>
        <p:spPr>
          <a:xfrm flipH="1" flipV="1">
            <a:off x="1433858" y="1385049"/>
            <a:ext cx="1894593" cy="14834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3C61CD0E-AA57-F2C4-095D-226469F15B36}"/>
              </a:ext>
            </a:extLst>
          </p:cNvPr>
          <p:cNvCxnSpPr>
            <a:cxnSpLocks/>
            <a:stCxn id="15" idx="2"/>
          </p:cNvCxnSpPr>
          <p:nvPr/>
        </p:nvCxnSpPr>
        <p:spPr>
          <a:xfrm>
            <a:off x="3791860" y="3106385"/>
            <a:ext cx="0" cy="5422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2A274CBA-AAC7-A7A4-DFEC-B09DE58FBC33}"/>
              </a:ext>
            </a:extLst>
          </p:cNvPr>
          <p:cNvSpPr txBox="1"/>
          <p:nvPr/>
        </p:nvSpPr>
        <p:spPr>
          <a:xfrm>
            <a:off x="3096755" y="3684936"/>
            <a:ext cx="219255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Déplacer la légende sur la carte</a:t>
            </a:r>
            <a:endParaRPr lang="fr-FR" sz="1100" dirty="0">
              <a:solidFill>
                <a:prstClr val="black"/>
              </a:solidFill>
              <a:latin typeface="Arial" panose="020B0604020202020204" pitchFamily="34" charset="0"/>
              <a:cs typeface="Arial" panose="020B0604020202020204" pitchFamily="34" charset="0"/>
            </a:endParaRPr>
          </a:p>
        </p:txBody>
      </p:sp>
      <p:sp>
        <p:nvSpPr>
          <p:cNvPr id="29" name="ZoneTexte 28">
            <a:extLst>
              <a:ext uri="{FF2B5EF4-FFF2-40B4-BE49-F238E27FC236}">
                <a16:creationId xmlns:a16="http://schemas.microsoft.com/office/drawing/2014/main" id="{C75C8223-9243-0ADC-37BE-18C0CECDD531}"/>
              </a:ext>
            </a:extLst>
          </p:cNvPr>
          <p:cNvSpPr txBox="1"/>
          <p:nvPr/>
        </p:nvSpPr>
        <p:spPr>
          <a:xfrm>
            <a:off x="162055" y="972824"/>
            <a:ext cx="2192552"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Masquer la légende</a:t>
            </a:r>
            <a:endParaRPr lang="fr-FR" sz="1100" dirty="0">
              <a:solidFill>
                <a:prstClr val="black"/>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C0B8A51A-A899-620D-1D58-6373FEFB575B}"/>
              </a:ext>
            </a:extLst>
          </p:cNvPr>
          <p:cNvSpPr/>
          <p:nvPr/>
        </p:nvSpPr>
        <p:spPr>
          <a:xfrm>
            <a:off x="10352028" y="6372345"/>
            <a:ext cx="211862" cy="21905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8" name="Connecteur droit avec flèche 37">
            <a:extLst>
              <a:ext uri="{FF2B5EF4-FFF2-40B4-BE49-F238E27FC236}">
                <a16:creationId xmlns:a16="http://schemas.microsoft.com/office/drawing/2014/main" id="{E975C85A-A794-45A8-0014-42919CCF45CC}"/>
              </a:ext>
            </a:extLst>
          </p:cNvPr>
          <p:cNvCxnSpPr>
            <a:cxnSpLocks/>
            <a:stCxn id="36" idx="0"/>
          </p:cNvCxnSpPr>
          <p:nvPr/>
        </p:nvCxnSpPr>
        <p:spPr>
          <a:xfrm flipV="1">
            <a:off x="10457959" y="5708802"/>
            <a:ext cx="452758" cy="6635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B089D43-D110-1384-EAE4-1CA22214A33A}"/>
              </a:ext>
            </a:extLst>
          </p:cNvPr>
          <p:cNvSpPr/>
          <p:nvPr/>
        </p:nvSpPr>
        <p:spPr>
          <a:xfrm>
            <a:off x="9819813" y="5271197"/>
            <a:ext cx="2192552" cy="36933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E4EFAF55-E06E-9C77-98DF-16C18106993C}"/>
              </a:ext>
            </a:extLst>
          </p:cNvPr>
          <p:cNvSpPr txBox="1"/>
          <p:nvPr/>
        </p:nvSpPr>
        <p:spPr>
          <a:xfrm>
            <a:off x="9814441" y="5271196"/>
            <a:ext cx="2192552"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Réouvrir la légende</a:t>
            </a:r>
            <a:endParaRPr lang="fr-FR" sz="1100" dirty="0">
              <a:solidFill>
                <a:prstClr val="black"/>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89E26BA-09FC-44C1-B793-95EF0A534190}"/>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
        <p:nvSpPr>
          <p:cNvPr id="20" name="Rectangle 19">
            <a:extLst>
              <a:ext uri="{FF2B5EF4-FFF2-40B4-BE49-F238E27FC236}">
                <a16:creationId xmlns:a16="http://schemas.microsoft.com/office/drawing/2014/main" id="{3781568F-B3F0-D2D9-4BDC-4968FD6FD959}"/>
              </a:ext>
            </a:extLst>
          </p:cNvPr>
          <p:cNvSpPr/>
          <p:nvPr/>
        </p:nvSpPr>
        <p:spPr>
          <a:xfrm>
            <a:off x="7447175" y="1366195"/>
            <a:ext cx="291539" cy="27406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2" name="Connecteur droit avec flèche 21">
            <a:extLst>
              <a:ext uri="{FF2B5EF4-FFF2-40B4-BE49-F238E27FC236}">
                <a16:creationId xmlns:a16="http://schemas.microsoft.com/office/drawing/2014/main" id="{DE1935F0-EB87-66C9-AB6F-8D1A7DBA1D59}"/>
              </a:ext>
            </a:extLst>
          </p:cNvPr>
          <p:cNvCxnSpPr>
            <a:cxnSpLocks/>
          </p:cNvCxnSpPr>
          <p:nvPr/>
        </p:nvCxnSpPr>
        <p:spPr>
          <a:xfrm flipH="1">
            <a:off x="6902695" y="1640263"/>
            <a:ext cx="544480" cy="15691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AF48253-A08C-23EB-1BA0-20B35EAE7374}"/>
              </a:ext>
            </a:extLst>
          </p:cNvPr>
          <p:cNvSpPr/>
          <p:nvPr/>
        </p:nvSpPr>
        <p:spPr>
          <a:xfrm>
            <a:off x="5985989" y="3255086"/>
            <a:ext cx="2192552" cy="111250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ED6D5860-8C3C-0533-556B-5CE689B3FE46}"/>
              </a:ext>
            </a:extLst>
          </p:cNvPr>
          <p:cNvSpPr txBox="1"/>
          <p:nvPr/>
        </p:nvSpPr>
        <p:spPr>
          <a:xfrm>
            <a:off x="5980617" y="3255085"/>
            <a:ext cx="2192552" cy="116955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Rubrique « Aide cartogip regroupant les explications de toutes les fonctionnalités par défaut.</a:t>
            </a:r>
            <a:endParaRPr lang="fr-FR"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257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188082-56B9-17E0-590F-3EB2B379F932}"/>
              </a:ext>
            </a:extLst>
          </p:cNvPr>
          <p:cNvPicPr>
            <a:picLocks noChangeAspect="1"/>
          </p:cNvPicPr>
          <p:nvPr/>
        </p:nvPicPr>
        <p:blipFill>
          <a:blip r:embed="rId3"/>
          <a:stretch>
            <a:fillRect/>
          </a:stretch>
        </p:blipFill>
        <p:spPr>
          <a:xfrm>
            <a:off x="757183" y="726095"/>
            <a:ext cx="10736345" cy="5310588"/>
          </a:xfrm>
          <a:prstGeom prst="rect">
            <a:avLst/>
          </a:prstGeom>
        </p:spPr>
      </p:pic>
      <p:sp>
        <p:nvSpPr>
          <p:cNvPr id="18" name="Rectangle 17">
            <a:extLst>
              <a:ext uri="{FF2B5EF4-FFF2-40B4-BE49-F238E27FC236}">
                <a16:creationId xmlns:a16="http://schemas.microsoft.com/office/drawing/2014/main" id="{A5EC88F7-0E5B-488B-9FF9-CB4D809A6257}"/>
              </a:ext>
            </a:extLst>
          </p:cNvPr>
          <p:cNvSpPr/>
          <p:nvPr/>
        </p:nvSpPr>
        <p:spPr>
          <a:xfrm>
            <a:off x="944590" y="1546698"/>
            <a:ext cx="2311990" cy="49999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B791948-C2C9-47E8-9B7C-7680E0CA855A}"/>
              </a:ext>
            </a:extLst>
          </p:cNvPr>
          <p:cNvSpPr/>
          <p:nvPr/>
        </p:nvSpPr>
        <p:spPr>
          <a:xfrm>
            <a:off x="995412" y="2560232"/>
            <a:ext cx="2311991" cy="54718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3C20AB6-676C-45AB-B1B7-87476A9DD461}"/>
              </a:ext>
            </a:extLst>
          </p:cNvPr>
          <p:cNvSpPr/>
          <p:nvPr/>
        </p:nvSpPr>
        <p:spPr>
          <a:xfrm>
            <a:off x="5168230" y="1115259"/>
            <a:ext cx="3334838" cy="99708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244033BB-1606-4D42-9329-E55739AD1138}"/>
              </a:ext>
            </a:extLst>
          </p:cNvPr>
          <p:cNvSpPr txBox="1"/>
          <p:nvPr/>
        </p:nvSpPr>
        <p:spPr>
          <a:xfrm>
            <a:off x="5128547" y="1152135"/>
            <a:ext cx="3474782"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Choisissez votre fond de carte :</a:t>
            </a:r>
            <a:b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 plan de l’IGN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Vues aériennes de l’IGN</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9BB7C47-D0C8-42F7-84FF-F2D4C212918C}"/>
              </a:ext>
            </a:extLst>
          </p:cNvPr>
          <p:cNvSpPr/>
          <p:nvPr/>
        </p:nvSpPr>
        <p:spPr>
          <a:xfrm>
            <a:off x="1491231" y="5011266"/>
            <a:ext cx="2374929" cy="87660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176D838A-A6C6-419A-95B5-C75FA44E3FA8}"/>
              </a:ext>
            </a:extLst>
          </p:cNvPr>
          <p:cNvSpPr txBox="1"/>
          <p:nvPr/>
        </p:nvSpPr>
        <p:spPr>
          <a:xfrm>
            <a:off x="1491231" y="4987903"/>
            <a:ext cx="2374929"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Cochez ces couches pour ajouter des informations</a:t>
            </a:r>
          </a:p>
        </p:txBody>
      </p:sp>
      <p:cxnSp>
        <p:nvCxnSpPr>
          <p:cNvPr id="33" name="Connecteur droit avec flèche 32">
            <a:extLst>
              <a:ext uri="{FF2B5EF4-FFF2-40B4-BE49-F238E27FC236}">
                <a16:creationId xmlns:a16="http://schemas.microsoft.com/office/drawing/2014/main" id="{1AB51F61-0716-4BAE-8D53-ADFD9C9EDF11}"/>
              </a:ext>
            </a:extLst>
          </p:cNvPr>
          <p:cNvCxnSpPr>
            <a:cxnSpLocks/>
          </p:cNvCxnSpPr>
          <p:nvPr/>
        </p:nvCxnSpPr>
        <p:spPr>
          <a:xfrm flipV="1">
            <a:off x="3296263" y="1697930"/>
            <a:ext cx="2056337" cy="1488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C3997C6E-9F6A-4639-9CBC-2DC15BFCD808}"/>
              </a:ext>
            </a:extLst>
          </p:cNvPr>
          <p:cNvCxnSpPr>
            <a:cxnSpLocks/>
          </p:cNvCxnSpPr>
          <p:nvPr/>
        </p:nvCxnSpPr>
        <p:spPr>
          <a:xfrm>
            <a:off x="2977671" y="3130784"/>
            <a:ext cx="0" cy="18804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971583C1-E96C-D67C-C8DE-B21E98C486FE}"/>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11" name="Espace réservé du numéro de diapositive 2">
            <a:extLst>
              <a:ext uri="{FF2B5EF4-FFF2-40B4-BE49-F238E27FC236}">
                <a16:creationId xmlns:a16="http://schemas.microsoft.com/office/drawing/2014/main" id="{F8C20BC4-723D-8B80-FB66-3F3709689F91}"/>
              </a:ext>
            </a:extLst>
          </p:cNvPr>
          <p:cNvSpPr txBox="1">
            <a:spLocks/>
          </p:cNvSpPr>
          <p:nvPr/>
        </p:nvSpPr>
        <p:spPr>
          <a:xfrm>
            <a:off x="9285632" y="642674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2E19BC-3DB7-4894-880A-8C5995039174}" type="slidenum">
              <a:rPr lang="fr-FR" smtClean="0"/>
              <a:pPr/>
              <a:t>15</a:t>
            </a:fld>
            <a:endParaRPr lang="fr-FR" dirty="0"/>
          </a:p>
        </p:txBody>
      </p:sp>
      <p:sp>
        <p:nvSpPr>
          <p:cNvPr id="28" name="Rectangle 27">
            <a:extLst>
              <a:ext uri="{FF2B5EF4-FFF2-40B4-BE49-F238E27FC236}">
                <a16:creationId xmlns:a16="http://schemas.microsoft.com/office/drawing/2014/main" id="{AA6B1C8E-8DA1-E3F5-D3C9-F3717DBAA87F}"/>
              </a:ext>
            </a:extLst>
          </p:cNvPr>
          <p:cNvSpPr/>
          <p:nvPr/>
        </p:nvSpPr>
        <p:spPr>
          <a:xfrm>
            <a:off x="4026671" y="2584486"/>
            <a:ext cx="2374929" cy="87660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41968026-E5AC-B701-5878-3FDD2FBEF3B0}"/>
              </a:ext>
            </a:extLst>
          </p:cNvPr>
          <p:cNvSpPr txBox="1"/>
          <p:nvPr/>
        </p:nvSpPr>
        <p:spPr>
          <a:xfrm>
            <a:off x="4026671" y="2561123"/>
            <a:ext cx="2374929"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Rechercher une couche parmi celles disponibles</a:t>
            </a:r>
          </a:p>
        </p:txBody>
      </p:sp>
      <p:sp>
        <p:nvSpPr>
          <p:cNvPr id="32" name="Rectangle 31">
            <a:extLst>
              <a:ext uri="{FF2B5EF4-FFF2-40B4-BE49-F238E27FC236}">
                <a16:creationId xmlns:a16="http://schemas.microsoft.com/office/drawing/2014/main" id="{0E2C4831-D2FC-EE0E-72F3-22E3324B5217}"/>
              </a:ext>
            </a:extLst>
          </p:cNvPr>
          <p:cNvSpPr/>
          <p:nvPr/>
        </p:nvSpPr>
        <p:spPr>
          <a:xfrm>
            <a:off x="945360" y="2163084"/>
            <a:ext cx="2311991" cy="27776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re 1">
            <a:extLst>
              <a:ext uri="{FF2B5EF4-FFF2-40B4-BE49-F238E27FC236}">
                <a16:creationId xmlns:a16="http://schemas.microsoft.com/office/drawing/2014/main" id="{F9E61CF4-3AA8-B37D-3012-10825A5D278D}"/>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4 - ACCES A LA CARTOGRAPHIE</a:t>
            </a:r>
          </a:p>
        </p:txBody>
      </p:sp>
      <p:sp>
        <p:nvSpPr>
          <p:cNvPr id="6" name="ZoneTexte 5">
            <a:extLst>
              <a:ext uri="{FF2B5EF4-FFF2-40B4-BE49-F238E27FC236}">
                <a16:creationId xmlns:a16="http://schemas.microsoft.com/office/drawing/2014/main" id="{139EA11E-2E9E-08F2-AFF0-4517F6D29440}"/>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cxnSp>
        <p:nvCxnSpPr>
          <p:cNvPr id="3" name="Connecteur droit avec flèche 2">
            <a:extLst>
              <a:ext uri="{FF2B5EF4-FFF2-40B4-BE49-F238E27FC236}">
                <a16:creationId xmlns:a16="http://schemas.microsoft.com/office/drawing/2014/main" id="{C132B347-F5BF-15D0-4D4D-599B29D17849}"/>
              </a:ext>
            </a:extLst>
          </p:cNvPr>
          <p:cNvCxnSpPr>
            <a:cxnSpLocks/>
            <a:stCxn id="32" idx="3"/>
          </p:cNvCxnSpPr>
          <p:nvPr/>
        </p:nvCxnSpPr>
        <p:spPr>
          <a:xfrm>
            <a:off x="3257351" y="2301965"/>
            <a:ext cx="904803" cy="5059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991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261C82D-ED1E-4496-893F-14CC93E099B9}"/>
              </a:ext>
            </a:extLst>
          </p:cNvPr>
          <p:cNvSpPr txBox="1">
            <a:spLocks/>
          </p:cNvSpPr>
          <p:nvPr/>
        </p:nvSpPr>
        <p:spPr>
          <a:xfrm>
            <a:off x="334007" y="742440"/>
            <a:ext cx="5244030" cy="393706"/>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Informations complémentaires :</a:t>
            </a:r>
          </a:p>
        </p:txBody>
      </p:sp>
      <p:pic>
        <p:nvPicPr>
          <p:cNvPr id="6" name="Image 5" descr="Une image contenant texte&#10;&#10;Description générée automatiquement">
            <a:extLst>
              <a:ext uri="{FF2B5EF4-FFF2-40B4-BE49-F238E27FC236}">
                <a16:creationId xmlns:a16="http://schemas.microsoft.com/office/drawing/2014/main" id="{49298D52-A211-4922-A02C-24895B9618E0}"/>
              </a:ext>
            </a:extLst>
          </p:cNvPr>
          <p:cNvPicPr>
            <a:picLocks noChangeAspect="1"/>
          </p:cNvPicPr>
          <p:nvPr/>
        </p:nvPicPr>
        <p:blipFill rotWithShape="1">
          <a:blip r:embed="rId3">
            <a:extLst>
              <a:ext uri="{28A0092B-C50C-407E-A947-70E740481C1C}">
                <a14:useLocalDpi xmlns:a14="http://schemas.microsoft.com/office/drawing/2010/main" val="0"/>
              </a:ext>
            </a:extLst>
          </a:blip>
          <a:srcRect b="1081"/>
          <a:stretch/>
        </p:blipFill>
        <p:spPr>
          <a:xfrm>
            <a:off x="6668877" y="1924347"/>
            <a:ext cx="2635385" cy="340468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FFFF4B46-BB7C-4FA5-A326-4D85250AED3A}"/>
              </a:ext>
            </a:extLst>
          </p:cNvPr>
          <p:cNvPicPr>
            <a:picLocks noChangeAspect="1"/>
          </p:cNvPicPr>
          <p:nvPr/>
        </p:nvPicPr>
        <p:blipFill rotWithShape="1">
          <a:blip r:embed="rId4">
            <a:extLst>
              <a:ext uri="{28A0092B-C50C-407E-A947-70E740481C1C}">
                <a14:useLocalDpi xmlns:a14="http://schemas.microsoft.com/office/drawing/2010/main" val="0"/>
              </a:ext>
            </a:extLst>
          </a:blip>
          <a:srcRect b="803"/>
          <a:stretch/>
        </p:blipFill>
        <p:spPr>
          <a:xfrm>
            <a:off x="9304262" y="1924346"/>
            <a:ext cx="2565532" cy="3206376"/>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9D08965A-93F8-44F6-9087-C6E35D1FAACF}"/>
              </a:ext>
            </a:extLst>
          </p:cNvPr>
          <p:cNvPicPr>
            <a:picLocks noChangeAspect="1"/>
          </p:cNvPicPr>
          <p:nvPr/>
        </p:nvPicPr>
        <p:blipFill rotWithShape="1">
          <a:blip r:embed="rId5">
            <a:extLst>
              <a:ext uri="{28A0092B-C50C-407E-A947-70E740481C1C}">
                <a14:useLocalDpi xmlns:a14="http://schemas.microsoft.com/office/drawing/2010/main" val="0"/>
              </a:ext>
            </a:extLst>
          </a:blip>
          <a:srcRect t="5874"/>
          <a:stretch/>
        </p:blipFill>
        <p:spPr>
          <a:xfrm>
            <a:off x="8072298" y="5661075"/>
            <a:ext cx="2463927" cy="956367"/>
          </a:xfrm>
          <a:prstGeom prst="rect">
            <a:avLst/>
          </a:prstGeom>
        </p:spPr>
      </p:pic>
      <p:sp>
        <p:nvSpPr>
          <p:cNvPr id="13" name="Rectangle 12">
            <a:extLst>
              <a:ext uri="{FF2B5EF4-FFF2-40B4-BE49-F238E27FC236}">
                <a16:creationId xmlns:a16="http://schemas.microsoft.com/office/drawing/2014/main" id="{B5A160F8-613C-4C78-A990-546339CE8BD3}"/>
              </a:ext>
            </a:extLst>
          </p:cNvPr>
          <p:cNvSpPr/>
          <p:nvPr/>
        </p:nvSpPr>
        <p:spPr>
          <a:xfrm>
            <a:off x="6223133" y="1097966"/>
            <a:ext cx="5790540" cy="58204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2682D50C-7DDA-4823-A575-36007FD10DAA}"/>
              </a:ext>
            </a:extLst>
          </p:cNvPr>
          <p:cNvSpPr txBox="1"/>
          <p:nvPr/>
        </p:nvSpPr>
        <p:spPr>
          <a:xfrm>
            <a:off x="5905064" y="1192585"/>
            <a:ext cx="6426677"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Légende de la carte forestière V2 (source : Géoportail) :</a:t>
            </a:r>
          </a:p>
        </p:txBody>
      </p:sp>
      <p:sp>
        <p:nvSpPr>
          <p:cNvPr id="15" name="Espace réservé du numéro de diapositive 14">
            <a:extLst>
              <a:ext uri="{FF2B5EF4-FFF2-40B4-BE49-F238E27FC236}">
                <a16:creationId xmlns:a16="http://schemas.microsoft.com/office/drawing/2014/main" id="{AD409757-A02F-4E16-97C5-C880C3BC96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8D972C-10B2-445C-8EE1-3DDA286A2F73}"/>
              </a:ext>
            </a:extLst>
          </p:cNvPr>
          <p:cNvSpPr/>
          <p:nvPr/>
        </p:nvSpPr>
        <p:spPr>
          <a:xfrm>
            <a:off x="150004" y="1097966"/>
            <a:ext cx="5790540" cy="563231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821FFD86-D8AD-4E9E-818D-5CFEC94DDB12}"/>
              </a:ext>
            </a:extLst>
          </p:cNvPr>
          <p:cNvSpPr txBox="1"/>
          <p:nvPr/>
        </p:nvSpPr>
        <p:spPr>
          <a:xfrm>
            <a:off x="160992" y="1124190"/>
            <a:ext cx="5807877" cy="56323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Distinction entre la BD Parcellaire et le Parcellaire Express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 Parcellaire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BD Parcellaire était produite par l’IGN.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dernière mise à jour de la BD Parcellaire date de 2018.</a:t>
            </a:r>
            <a:b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L’IGN utilisait les photographies aériennes pour éviter les erreurs de chevauchement entre les couches cadastrales des communes.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Parcellaire Express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Le Parcellaire Express (PCI) de l’IGN est basé sur le PCI vecteur de la DGFiP.</a:t>
            </a:r>
            <a:b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Le Parcellaire Express est mis à jour 2 à 3 fois par an.</a:t>
            </a:r>
            <a:b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fr-F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L’IGN n’utilise pas les photographies aériennes pour éviter les erreurs de chevauchement entre les couches cadastrales des communes.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itre 1">
            <a:extLst>
              <a:ext uri="{FF2B5EF4-FFF2-40B4-BE49-F238E27FC236}">
                <a16:creationId xmlns:a16="http://schemas.microsoft.com/office/drawing/2014/main" id="{068868E7-659D-4475-BCC0-7919A9386858}"/>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4 - ACCES A LA CARTOGRAPHIE</a:t>
            </a:r>
          </a:p>
        </p:txBody>
      </p:sp>
      <p:sp>
        <p:nvSpPr>
          <p:cNvPr id="19" name="ZoneTexte 18">
            <a:extLst>
              <a:ext uri="{FF2B5EF4-FFF2-40B4-BE49-F238E27FC236}">
                <a16:creationId xmlns:a16="http://schemas.microsoft.com/office/drawing/2014/main" id="{C6D1F596-754A-4867-A7B4-7C16BEF1E3E1}"/>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Tree>
    <p:extLst>
      <p:ext uri="{BB962C8B-B14F-4D97-AF65-F5344CB8AC3E}">
        <p14:creationId xmlns:p14="http://schemas.microsoft.com/office/powerpoint/2010/main" val="3581323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915A222-7AEE-79EA-7ACA-26B81CF20E5C}"/>
              </a:ext>
            </a:extLst>
          </p:cNvPr>
          <p:cNvPicPr>
            <a:picLocks noChangeAspect="1"/>
          </p:cNvPicPr>
          <p:nvPr/>
        </p:nvPicPr>
        <p:blipFill>
          <a:blip r:embed="rId3"/>
          <a:stretch>
            <a:fillRect/>
          </a:stretch>
        </p:blipFill>
        <p:spPr>
          <a:xfrm>
            <a:off x="1606522" y="729416"/>
            <a:ext cx="9258411" cy="5078616"/>
          </a:xfrm>
          <a:prstGeom prst="rect">
            <a:avLst/>
          </a:prstGeom>
        </p:spPr>
      </p:pic>
      <p:sp>
        <p:nvSpPr>
          <p:cNvPr id="26" name="Rectangle 25">
            <a:extLst>
              <a:ext uri="{FF2B5EF4-FFF2-40B4-BE49-F238E27FC236}">
                <a16:creationId xmlns:a16="http://schemas.microsoft.com/office/drawing/2014/main" id="{682B2D75-B825-465E-8CD1-E486253FC4FC}"/>
              </a:ext>
            </a:extLst>
          </p:cNvPr>
          <p:cNvSpPr/>
          <p:nvPr/>
        </p:nvSpPr>
        <p:spPr>
          <a:xfrm>
            <a:off x="297079" y="5977274"/>
            <a:ext cx="4671747" cy="64633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824B5032-A9C8-49E5-BF8C-720E7BFB70B1}"/>
              </a:ext>
            </a:extLst>
          </p:cNvPr>
          <p:cNvSpPr txBox="1"/>
          <p:nvPr/>
        </p:nvSpPr>
        <p:spPr>
          <a:xfrm>
            <a:off x="155604" y="5940514"/>
            <a:ext cx="4954698"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zoomer et de dézoomer sur la carte</a:t>
            </a:r>
          </a:p>
        </p:txBody>
      </p:sp>
      <p:sp>
        <p:nvSpPr>
          <p:cNvPr id="24" name="Rectangle 23">
            <a:extLst>
              <a:ext uri="{FF2B5EF4-FFF2-40B4-BE49-F238E27FC236}">
                <a16:creationId xmlns:a16="http://schemas.microsoft.com/office/drawing/2014/main" id="{8EAD353A-2680-42FF-BD5A-3A602BEC27AA}"/>
              </a:ext>
            </a:extLst>
          </p:cNvPr>
          <p:cNvSpPr/>
          <p:nvPr/>
        </p:nvSpPr>
        <p:spPr>
          <a:xfrm>
            <a:off x="6680306" y="5960657"/>
            <a:ext cx="4813222" cy="77586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813ABAC2-A69C-4105-95E8-9DA4C1C31ABF}"/>
              </a:ext>
            </a:extLst>
          </p:cNvPr>
          <p:cNvSpPr txBox="1"/>
          <p:nvPr/>
        </p:nvSpPr>
        <p:spPr>
          <a:xfrm>
            <a:off x="6609568" y="6036278"/>
            <a:ext cx="4954698"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Impression » pour imprimer une carte de l’endroit de votre choix</a:t>
            </a:r>
          </a:p>
        </p:txBody>
      </p:sp>
      <p:sp>
        <p:nvSpPr>
          <p:cNvPr id="16" name="Rectangle 15">
            <a:extLst>
              <a:ext uri="{FF2B5EF4-FFF2-40B4-BE49-F238E27FC236}">
                <a16:creationId xmlns:a16="http://schemas.microsoft.com/office/drawing/2014/main" id="{B0AA35BC-87BC-4D18-B705-888F97C69529}"/>
              </a:ext>
            </a:extLst>
          </p:cNvPr>
          <p:cNvSpPr/>
          <p:nvPr/>
        </p:nvSpPr>
        <p:spPr>
          <a:xfrm>
            <a:off x="1917766" y="1231819"/>
            <a:ext cx="251502" cy="47052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eur droit avec flèche 17">
            <a:extLst>
              <a:ext uri="{FF2B5EF4-FFF2-40B4-BE49-F238E27FC236}">
                <a16:creationId xmlns:a16="http://schemas.microsoft.com/office/drawing/2014/main" id="{8113B2E6-3DFC-4D74-9E61-B04CD8083A4C}"/>
              </a:ext>
            </a:extLst>
          </p:cNvPr>
          <p:cNvCxnSpPr>
            <a:cxnSpLocks/>
          </p:cNvCxnSpPr>
          <p:nvPr/>
        </p:nvCxnSpPr>
        <p:spPr>
          <a:xfrm>
            <a:off x="2054409" y="1702340"/>
            <a:ext cx="0" cy="42537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85DA965-84A4-45EA-AFCE-2C0BEBC4D984}"/>
              </a:ext>
            </a:extLst>
          </p:cNvPr>
          <p:cNvSpPr/>
          <p:nvPr/>
        </p:nvSpPr>
        <p:spPr>
          <a:xfrm>
            <a:off x="10585478" y="1712781"/>
            <a:ext cx="416094" cy="22544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Connecteur droit avec flèche 19">
            <a:extLst>
              <a:ext uri="{FF2B5EF4-FFF2-40B4-BE49-F238E27FC236}">
                <a16:creationId xmlns:a16="http://schemas.microsoft.com/office/drawing/2014/main" id="{FD1D5EC6-5FD3-4106-93A0-7FF0D218E1DE}"/>
              </a:ext>
            </a:extLst>
          </p:cNvPr>
          <p:cNvCxnSpPr>
            <a:cxnSpLocks/>
            <a:stCxn id="19" idx="2"/>
          </p:cNvCxnSpPr>
          <p:nvPr/>
        </p:nvCxnSpPr>
        <p:spPr>
          <a:xfrm>
            <a:off x="10793525" y="1938227"/>
            <a:ext cx="0" cy="40178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B27CCAA2-D36B-3A7D-F2BB-6D9121AA2815}"/>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7" name="Espace réservé du numéro de diapositive 2">
            <a:extLst>
              <a:ext uri="{FF2B5EF4-FFF2-40B4-BE49-F238E27FC236}">
                <a16:creationId xmlns:a16="http://schemas.microsoft.com/office/drawing/2014/main" id="{28FA5AF1-28EC-9331-ADEC-2EA7FEC311E7}"/>
              </a:ext>
            </a:extLst>
          </p:cNvPr>
          <p:cNvSpPr>
            <a:spLocks noGrp="1"/>
          </p:cNvSpPr>
          <p:nvPr>
            <p:ph type="sldNum" sz="quarter" idx="12"/>
          </p:nvPr>
        </p:nvSpPr>
        <p:spPr>
          <a:xfrm>
            <a:off x="9448800" y="6502603"/>
            <a:ext cx="2743200" cy="365125"/>
          </a:xfrm>
        </p:spPr>
        <p:txBody>
          <a:bodyPr/>
          <a:lstStyle/>
          <a:p>
            <a:fld id="{622E19BC-3DB7-4894-880A-8C5995039174}" type="slidenum">
              <a:rPr lang="fr-FR" smtClean="0"/>
              <a:t>17</a:t>
            </a:fld>
            <a:endParaRPr lang="fr-FR" dirty="0"/>
          </a:p>
        </p:txBody>
      </p:sp>
      <p:sp>
        <p:nvSpPr>
          <p:cNvPr id="3" name="Titre 1">
            <a:extLst>
              <a:ext uri="{FF2B5EF4-FFF2-40B4-BE49-F238E27FC236}">
                <a16:creationId xmlns:a16="http://schemas.microsoft.com/office/drawing/2014/main" id="{827425F4-7FC7-D838-32FF-8A5FCC764621}"/>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4 - ACCES A LA CARTOGRAPHIE</a:t>
            </a:r>
          </a:p>
        </p:txBody>
      </p:sp>
      <p:sp>
        <p:nvSpPr>
          <p:cNvPr id="5" name="ZoneTexte 4">
            <a:extLst>
              <a:ext uri="{FF2B5EF4-FFF2-40B4-BE49-F238E27FC236}">
                <a16:creationId xmlns:a16="http://schemas.microsoft.com/office/drawing/2014/main" id="{C87D2127-B54E-407A-898E-F780DB2598D5}"/>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Tree>
    <p:extLst>
      <p:ext uri="{BB962C8B-B14F-4D97-AF65-F5344CB8AC3E}">
        <p14:creationId xmlns:p14="http://schemas.microsoft.com/office/powerpoint/2010/main" val="2261189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392671F-DFCB-6A20-D1B6-9479DCFFFE21}"/>
              </a:ext>
            </a:extLst>
          </p:cNvPr>
          <p:cNvPicPr>
            <a:picLocks noChangeAspect="1"/>
          </p:cNvPicPr>
          <p:nvPr/>
        </p:nvPicPr>
        <p:blipFill>
          <a:blip r:embed="rId3"/>
          <a:stretch>
            <a:fillRect/>
          </a:stretch>
        </p:blipFill>
        <p:spPr>
          <a:xfrm>
            <a:off x="547848" y="816602"/>
            <a:ext cx="10736897" cy="5119728"/>
          </a:xfrm>
          <a:prstGeom prst="rect">
            <a:avLst/>
          </a:prstGeom>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5- SAISIR DEPUIS LA CARTOGRAPHIE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12" name="Rectangle 11">
            <a:extLst>
              <a:ext uri="{FF2B5EF4-FFF2-40B4-BE49-F238E27FC236}">
                <a16:creationId xmlns:a16="http://schemas.microsoft.com/office/drawing/2014/main" id="{0300A0EC-2843-4CB3-A2BF-B8632CE3B66E}"/>
              </a:ext>
            </a:extLst>
          </p:cNvPr>
          <p:cNvSpPr/>
          <p:nvPr/>
        </p:nvSpPr>
        <p:spPr>
          <a:xfrm>
            <a:off x="8543940" y="2538136"/>
            <a:ext cx="2113291" cy="25447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37320A4-AD1C-4B5E-973A-1413B9A9948E}"/>
              </a:ext>
            </a:extLst>
          </p:cNvPr>
          <p:cNvSpPr/>
          <p:nvPr/>
        </p:nvSpPr>
        <p:spPr>
          <a:xfrm>
            <a:off x="1571334" y="5990170"/>
            <a:ext cx="9600559" cy="71394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44722C7A-E0FC-4F75-86C4-2D67F099E793}"/>
              </a:ext>
            </a:extLst>
          </p:cNvPr>
          <p:cNvSpPr txBox="1"/>
          <p:nvPr/>
        </p:nvSpPr>
        <p:spPr>
          <a:xfrm>
            <a:off x="1571333" y="5971822"/>
            <a:ext cx="960056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le menu « Saisies » puis sur «  Estimation de dégâts » (stylet noir). Cliquez ensuite sur l’endroit de la carte où vous souhaitez signaler un dégât de gibier. Il est nécessaire de se placer à une échelle suffisante pour voir les numéros des parcelles et se placer là où sont les dégâts</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numéro de diapositive 2">
            <a:extLst>
              <a:ext uri="{FF2B5EF4-FFF2-40B4-BE49-F238E27FC236}">
                <a16:creationId xmlns:a16="http://schemas.microsoft.com/office/drawing/2014/main" id="{7341DE73-9063-459A-89C9-F07A3E19AB93}"/>
              </a:ext>
            </a:extLst>
          </p:cNvPr>
          <p:cNvSpPr>
            <a:spLocks noGrp="1"/>
          </p:cNvSpPr>
          <p:nvPr>
            <p:ph type="sldNum" sz="quarter" idx="12"/>
          </p:nvPr>
        </p:nvSpPr>
        <p:spPr>
          <a:xfrm>
            <a:off x="8855697" y="63543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A49A209F-7C9D-4DF3-AF95-90C89326F662}"/>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
        <p:nvSpPr>
          <p:cNvPr id="8" name="Rectangle 7">
            <a:extLst>
              <a:ext uri="{FF2B5EF4-FFF2-40B4-BE49-F238E27FC236}">
                <a16:creationId xmlns:a16="http://schemas.microsoft.com/office/drawing/2014/main" id="{DD8D158B-5C03-BF72-9B5F-267954779A35}"/>
              </a:ext>
            </a:extLst>
          </p:cNvPr>
          <p:cNvSpPr/>
          <p:nvPr/>
        </p:nvSpPr>
        <p:spPr>
          <a:xfrm>
            <a:off x="10991654" y="1625618"/>
            <a:ext cx="362146" cy="36512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Connecteur droit avec flèche 8">
            <a:extLst>
              <a:ext uri="{FF2B5EF4-FFF2-40B4-BE49-F238E27FC236}">
                <a16:creationId xmlns:a16="http://schemas.microsoft.com/office/drawing/2014/main" id="{8492BD7F-61F7-1332-EFB3-66DB98F45868}"/>
              </a:ext>
            </a:extLst>
          </p:cNvPr>
          <p:cNvCxnSpPr>
            <a:cxnSpLocks/>
          </p:cNvCxnSpPr>
          <p:nvPr/>
        </p:nvCxnSpPr>
        <p:spPr>
          <a:xfrm flipH="1">
            <a:off x="8855697" y="2792607"/>
            <a:ext cx="744888" cy="31975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080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5 - SAISIR DEPUIS LA CARTOGRAPHIE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6" name="Rectangle 5">
            <a:extLst>
              <a:ext uri="{FF2B5EF4-FFF2-40B4-BE49-F238E27FC236}">
                <a16:creationId xmlns:a16="http://schemas.microsoft.com/office/drawing/2014/main" id="{7BDD5EFC-6931-42CA-AC90-9FD739CB3BBC}"/>
              </a:ext>
            </a:extLst>
          </p:cNvPr>
          <p:cNvSpPr/>
          <p:nvPr/>
        </p:nvSpPr>
        <p:spPr>
          <a:xfrm>
            <a:off x="293723" y="668217"/>
            <a:ext cx="5504219" cy="44695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3BECBB11-1F10-42FA-BAB5-82167E8FC492}"/>
              </a:ext>
            </a:extLst>
          </p:cNvPr>
          <p:cNvSpPr txBox="1"/>
          <p:nvPr/>
        </p:nvSpPr>
        <p:spPr>
          <a:xfrm>
            <a:off x="635102" y="720070"/>
            <a:ext cx="482146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 formulaire suivant s’affiche dans un autre onglet  </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numéro de diapositive 2">
            <a:extLst>
              <a:ext uri="{FF2B5EF4-FFF2-40B4-BE49-F238E27FC236}">
                <a16:creationId xmlns:a16="http://schemas.microsoft.com/office/drawing/2014/main" id="{55C4E149-9E14-43CA-91C3-10A703C0F5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3702773-F728-437D-8AD1-8665AA2C655A}"/>
              </a:ext>
            </a:extLst>
          </p:cNvPr>
          <p:cNvSpPr/>
          <p:nvPr/>
        </p:nvSpPr>
        <p:spPr>
          <a:xfrm>
            <a:off x="6470395" y="6149066"/>
            <a:ext cx="5423247" cy="64633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636DB245-6A18-4D39-8DFC-736E3C3C56E3}"/>
              </a:ext>
            </a:extLst>
          </p:cNvPr>
          <p:cNvSpPr txBox="1"/>
          <p:nvPr/>
        </p:nvSpPr>
        <p:spPr>
          <a:xfrm>
            <a:off x="6553835" y="6145446"/>
            <a:ext cx="525636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le bouton « envoyer » une fois que les champs obligatoires du formulaire sont remplis</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FEE8D700-BC41-4770-836B-8B3394B4442D}"/>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pic>
        <p:nvPicPr>
          <p:cNvPr id="9" name="Image 8" descr="Une image contenant texte&#10;&#10;Description générée automatiquement">
            <a:extLst>
              <a:ext uri="{FF2B5EF4-FFF2-40B4-BE49-F238E27FC236}">
                <a16:creationId xmlns:a16="http://schemas.microsoft.com/office/drawing/2014/main" id="{D394A59E-A724-4E19-8DE1-D32CA2A8C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03" y="1192616"/>
            <a:ext cx="5504219" cy="5332020"/>
          </a:xfrm>
          <a:prstGeom prst="rect">
            <a:avLst/>
          </a:prstGeom>
        </p:spPr>
      </p:pic>
      <p:pic>
        <p:nvPicPr>
          <p:cNvPr id="11" name="Image 10">
            <a:extLst>
              <a:ext uri="{FF2B5EF4-FFF2-40B4-BE49-F238E27FC236}">
                <a16:creationId xmlns:a16="http://schemas.microsoft.com/office/drawing/2014/main" id="{EFAC5068-4336-42AE-A741-7C9CF9410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588" y="712554"/>
            <a:ext cx="5079409" cy="5309693"/>
          </a:xfrm>
          <a:prstGeom prst="rect">
            <a:avLst/>
          </a:prstGeom>
        </p:spPr>
      </p:pic>
      <p:sp>
        <p:nvSpPr>
          <p:cNvPr id="21" name="Rectangle 20">
            <a:extLst>
              <a:ext uri="{FF2B5EF4-FFF2-40B4-BE49-F238E27FC236}">
                <a16:creationId xmlns:a16="http://schemas.microsoft.com/office/drawing/2014/main" id="{7988DA77-42C9-445F-A9E2-D88BC7C61207}"/>
              </a:ext>
            </a:extLst>
          </p:cNvPr>
          <p:cNvSpPr/>
          <p:nvPr/>
        </p:nvSpPr>
        <p:spPr>
          <a:xfrm>
            <a:off x="8077117" y="5258984"/>
            <a:ext cx="573063" cy="25555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4959C50-EF4F-448E-BDAD-E071122DC9F5}"/>
              </a:ext>
            </a:extLst>
          </p:cNvPr>
          <p:cNvSpPr/>
          <p:nvPr/>
        </p:nvSpPr>
        <p:spPr>
          <a:xfrm>
            <a:off x="5332412" y="5151045"/>
            <a:ext cx="2087520" cy="68848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DD0A4A98-BCB9-4D06-B8E6-F6D0EB9E8721}"/>
              </a:ext>
            </a:extLst>
          </p:cNvPr>
          <p:cNvSpPr txBox="1"/>
          <p:nvPr/>
        </p:nvSpPr>
        <p:spPr>
          <a:xfrm>
            <a:off x="5370518" y="5222149"/>
            <a:ext cx="198739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Choisissez votre organisme référent</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765867D-06D5-478E-9055-72F6AA8E4FBE}"/>
              </a:ext>
            </a:extLst>
          </p:cNvPr>
          <p:cNvSpPr/>
          <p:nvPr/>
        </p:nvSpPr>
        <p:spPr>
          <a:xfrm>
            <a:off x="6636588" y="4248885"/>
            <a:ext cx="5173612" cy="41370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 name="Connecteur droit avec flèche 24">
            <a:extLst>
              <a:ext uri="{FF2B5EF4-FFF2-40B4-BE49-F238E27FC236}">
                <a16:creationId xmlns:a16="http://schemas.microsoft.com/office/drawing/2014/main" id="{57D769B5-76CF-44A4-A5BA-C293128B8614}"/>
              </a:ext>
            </a:extLst>
          </p:cNvPr>
          <p:cNvCxnSpPr>
            <a:cxnSpLocks/>
          </p:cNvCxnSpPr>
          <p:nvPr/>
        </p:nvCxnSpPr>
        <p:spPr>
          <a:xfrm>
            <a:off x="6636588" y="4248885"/>
            <a:ext cx="0" cy="9214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45F5B02-1BAB-4AA5-9389-01E643CFF6AE}"/>
              </a:ext>
            </a:extLst>
          </p:cNvPr>
          <p:cNvSpPr/>
          <p:nvPr/>
        </p:nvSpPr>
        <p:spPr>
          <a:xfrm>
            <a:off x="4616472" y="2998068"/>
            <a:ext cx="2001344" cy="58115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p:txBody>
      </p:sp>
      <p:sp>
        <p:nvSpPr>
          <p:cNvPr id="27" name="ZoneTexte 26">
            <a:extLst>
              <a:ext uri="{FF2B5EF4-FFF2-40B4-BE49-F238E27FC236}">
                <a16:creationId xmlns:a16="http://schemas.microsoft.com/office/drawing/2014/main" id="{645BBF09-9688-4497-A764-DB40CC17288F}"/>
              </a:ext>
            </a:extLst>
          </p:cNvPr>
          <p:cNvSpPr txBox="1"/>
          <p:nvPr/>
        </p:nvSpPr>
        <p:spPr>
          <a:xfrm>
            <a:off x="4541752" y="3007240"/>
            <a:ext cx="2137034" cy="584775"/>
          </a:xfrm>
          <a:prstGeom prst="rect">
            <a:avLst/>
          </a:prstGeom>
          <a:noFill/>
        </p:spPr>
        <p:txBody>
          <a:bodyPr wrap="square">
            <a:spAutoFit/>
          </a:bodyPr>
          <a:lstStyle/>
          <a:p>
            <a:pPr algn="ctr"/>
            <a:r>
              <a:rPr lang="fr-FR" sz="1600" dirty="0">
                <a:latin typeface="Arial" panose="020B0604020202020204" pitchFamily="34" charset="0"/>
                <a:cs typeface="Arial" panose="020B0604020202020204" pitchFamily="34" charset="0"/>
              </a:rPr>
              <a:t>La partie du référent est bloquée</a:t>
            </a:r>
            <a:endParaRPr lang="fr-FR" sz="1600" dirty="0"/>
          </a:p>
        </p:txBody>
      </p:sp>
      <p:sp>
        <p:nvSpPr>
          <p:cNvPr id="28" name="Rectangle 27">
            <a:extLst>
              <a:ext uri="{FF2B5EF4-FFF2-40B4-BE49-F238E27FC236}">
                <a16:creationId xmlns:a16="http://schemas.microsoft.com/office/drawing/2014/main" id="{13FC48A8-A277-4564-81D4-8DAF8E4E69DD}"/>
              </a:ext>
            </a:extLst>
          </p:cNvPr>
          <p:cNvSpPr/>
          <p:nvPr/>
        </p:nvSpPr>
        <p:spPr>
          <a:xfrm>
            <a:off x="2746425" y="4123768"/>
            <a:ext cx="2397075" cy="113521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9" name="Connecteur droit avec flèche 28">
            <a:extLst>
              <a:ext uri="{FF2B5EF4-FFF2-40B4-BE49-F238E27FC236}">
                <a16:creationId xmlns:a16="http://schemas.microsoft.com/office/drawing/2014/main" id="{F1379EC8-3A12-4653-898E-832BC5B2D17C}"/>
              </a:ext>
            </a:extLst>
          </p:cNvPr>
          <p:cNvCxnSpPr>
            <a:cxnSpLocks/>
          </p:cNvCxnSpPr>
          <p:nvPr/>
        </p:nvCxnSpPr>
        <p:spPr>
          <a:xfrm flipV="1">
            <a:off x="5143500" y="3604248"/>
            <a:ext cx="0" cy="16179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e 29">
            <a:extLst>
              <a:ext uri="{FF2B5EF4-FFF2-40B4-BE49-F238E27FC236}">
                <a16:creationId xmlns:a16="http://schemas.microsoft.com/office/drawing/2014/main" id="{89653C05-0CC0-EE7C-3733-10849AEABA4E}"/>
              </a:ext>
            </a:extLst>
          </p:cNvPr>
          <p:cNvGrpSpPr/>
          <p:nvPr/>
        </p:nvGrpSpPr>
        <p:grpSpPr>
          <a:xfrm>
            <a:off x="3835153" y="6176852"/>
            <a:ext cx="2476089" cy="630198"/>
            <a:chOff x="3786574" y="5534007"/>
            <a:chExt cx="2476089" cy="630198"/>
          </a:xfrm>
        </p:grpSpPr>
        <p:cxnSp>
          <p:nvCxnSpPr>
            <p:cNvPr id="31" name="Connecteur droit avec flèche 30">
              <a:extLst>
                <a:ext uri="{FF2B5EF4-FFF2-40B4-BE49-F238E27FC236}">
                  <a16:creationId xmlns:a16="http://schemas.microsoft.com/office/drawing/2014/main" id="{4EF96B2F-1395-67FE-1531-260D0FB29F1D}"/>
                </a:ext>
              </a:extLst>
            </p:cNvPr>
            <p:cNvCxnSpPr>
              <a:cxnSpLocks/>
            </p:cNvCxnSpPr>
            <p:nvPr/>
          </p:nvCxnSpPr>
          <p:spPr>
            <a:xfrm>
              <a:off x="3786574" y="5662543"/>
              <a:ext cx="713177" cy="433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989C377-550B-989A-DC66-21C122B58A6E}"/>
                </a:ext>
              </a:extLst>
            </p:cNvPr>
            <p:cNvSpPr/>
            <p:nvPr/>
          </p:nvSpPr>
          <p:spPr>
            <a:xfrm>
              <a:off x="4583193" y="5534007"/>
              <a:ext cx="1679470" cy="63019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b="1"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Noter les différentes parcelles endommagées</a:t>
              </a: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09917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7E380-DBE3-4A6F-8F6F-BF2CBDEC1AA4}"/>
              </a:ext>
            </a:extLst>
          </p:cNvPr>
          <p:cNvSpPr>
            <a:spLocks noGrp="1"/>
          </p:cNvSpPr>
          <p:nvPr>
            <p:ph type="title"/>
          </p:nvPr>
        </p:nvSpPr>
        <p:spPr>
          <a:xfrm>
            <a:off x="838200" y="2766218"/>
            <a:ext cx="10515600" cy="1325563"/>
          </a:xfrm>
        </p:spPr>
        <p:txBody>
          <a:bodyPr/>
          <a:lstStyle/>
          <a:p>
            <a:pPr algn="ctr"/>
            <a:r>
              <a:rPr lang="fr-FR" dirty="0"/>
              <a:t>PROPRIETAIRE</a:t>
            </a:r>
          </a:p>
        </p:txBody>
      </p:sp>
      <p:sp>
        <p:nvSpPr>
          <p:cNvPr id="7" name="ZoneTexte 6">
            <a:extLst>
              <a:ext uri="{FF2B5EF4-FFF2-40B4-BE49-F238E27FC236}">
                <a16:creationId xmlns:a16="http://schemas.microsoft.com/office/drawing/2014/main" id="{42991CBC-2AD5-4799-8242-72DE536253B4}"/>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Tree>
    <p:extLst>
      <p:ext uri="{BB962C8B-B14F-4D97-AF65-F5344CB8AC3E}">
        <p14:creationId xmlns:p14="http://schemas.microsoft.com/office/powerpoint/2010/main" val="1649141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09E2F7-3E4F-A739-B4AE-C61C8DE3E648}"/>
              </a:ext>
            </a:extLst>
          </p:cNvPr>
          <p:cNvPicPr>
            <a:picLocks noChangeAspect="1"/>
          </p:cNvPicPr>
          <p:nvPr/>
        </p:nvPicPr>
        <p:blipFill>
          <a:blip r:embed="rId2"/>
          <a:stretch>
            <a:fillRect/>
          </a:stretch>
        </p:blipFill>
        <p:spPr>
          <a:xfrm>
            <a:off x="327516" y="789172"/>
            <a:ext cx="5632397" cy="3177967"/>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D06A79EB-7EEC-BADF-5D63-8B528E33691A}"/>
              </a:ext>
            </a:extLst>
          </p:cNvPr>
          <p:cNvPicPr>
            <a:picLocks noChangeAspect="1"/>
          </p:cNvPicPr>
          <p:nvPr/>
        </p:nvPicPr>
        <p:blipFill>
          <a:blip r:embed="rId3"/>
          <a:stretch>
            <a:fillRect/>
          </a:stretch>
        </p:blipFill>
        <p:spPr>
          <a:xfrm>
            <a:off x="5348949" y="2897186"/>
            <a:ext cx="6725594" cy="3368455"/>
          </a:xfrm>
          <a:prstGeom prst="rect">
            <a:avLst/>
          </a:prstGeom>
          <a:ln>
            <a:noFill/>
          </a:ln>
          <a:effectLst>
            <a:outerShdw blurRad="292100" dist="139700" dir="2700000" algn="tl" rotWithShape="0">
              <a:srgbClr val="333333">
                <a:alpha val="65000"/>
              </a:srgbClr>
            </a:outerShdw>
          </a:effectLst>
        </p:spPr>
      </p:pic>
      <p:sp>
        <p:nvSpPr>
          <p:cNvPr id="19" name="ZoneTexte 18">
            <a:extLst>
              <a:ext uri="{FF2B5EF4-FFF2-40B4-BE49-F238E27FC236}">
                <a16:creationId xmlns:a16="http://schemas.microsoft.com/office/drawing/2014/main" id="{67F8041D-EFFE-429A-9C38-0D2B075AD7D8}"/>
              </a:ext>
            </a:extLst>
          </p:cNvPr>
          <p:cNvSpPr txBox="1"/>
          <p:nvPr/>
        </p:nvSpPr>
        <p:spPr>
          <a:xfrm>
            <a:off x="117457" y="4181680"/>
            <a:ext cx="5061858" cy="2246769"/>
          </a:xfrm>
          <a:prstGeom prst="rect">
            <a:avLst/>
          </a:prstGeom>
          <a:solidFill>
            <a:schemeClr val="accent2">
              <a:lumMod val="20000"/>
              <a:lumOff val="80000"/>
            </a:schemeClr>
          </a:solidFill>
          <a:ln>
            <a:solidFill>
              <a:schemeClr val="tx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positionner sur un point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interrogation »</a:t>
            </a:r>
            <a:b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modifier la fiche » pour compléter ou modifier les informations de la fiche du signalement de dégâts de gibier</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400" dirty="0">
                <a:solidFill>
                  <a:prstClr val="black"/>
                </a:solidFill>
                <a:latin typeface="Arial" panose="020B0604020202020204" pitchFamily="34" charset="0"/>
                <a:cs typeface="Arial" panose="020B0604020202020204" pitchFamily="34" charset="0"/>
              </a:rPr>
              <a:t>En tant que </a:t>
            </a:r>
            <a:r>
              <a:rPr lang="fr-FR" sz="1400" dirty="0">
                <a:latin typeface="Arial" panose="020B0604020202020204" pitchFamily="34" charset="0"/>
                <a:cs typeface="Arial" panose="020B0604020202020204" pitchFamily="34" charset="0"/>
              </a:rPr>
              <a:t>propriétaire</a:t>
            </a:r>
            <a:r>
              <a:rPr lang="fr-FR" sz="1400" dirty="0">
                <a:solidFill>
                  <a:prstClr val="black"/>
                </a:solidFill>
                <a:latin typeface="Arial" panose="020B0604020202020204" pitchFamily="34" charset="0"/>
                <a:cs typeface="Arial" panose="020B0604020202020204" pitchFamily="34" charset="0"/>
              </a:rPr>
              <a:t>, je </a:t>
            </a:r>
            <a:r>
              <a:rPr lang="fr-FR" sz="1400" dirty="0">
                <a:latin typeface="Arial" panose="020B0604020202020204" pitchFamily="34" charset="0"/>
                <a:cs typeface="Arial" panose="020B0604020202020204" pitchFamily="34" charset="0"/>
              </a:rPr>
              <a:t>ne peux interroger que </a:t>
            </a:r>
            <a:r>
              <a:rPr lang="fr-FR" sz="1400" dirty="0">
                <a:solidFill>
                  <a:prstClr val="black"/>
                </a:solidFill>
                <a:latin typeface="Arial" panose="020B0604020202020204" pitchFamily="34" charset="0"/>
                <a:cs typeface="Arial" panose="020B0604020202020204" pitchFamily="34" charset="0"/>
              </a:rPr>
              <a:t>les signalements créés par moi</a:t>
            </a:r>
            <a:r>
              <a:rPr lang="fr-FR" sz="1400" dirty="0">
                <a:latin typeface="Arial" panose="020B0604020202020204" pitchFamily="34" charset="0"/>
                <a:cs typeface="Arial" panose="020B0604020202020204" pitchFamily="34" charset="0"/>
              </a:rPr>
              <a:t>-même</a:t>
            </a:r>
            <a:r>
              <a:rPr lang="fr-FR" sz="1400" dirty="0">
                <a:solidFill>
                  <a:prstClr val="black"/>
                </a:solidFill>
                <a:latin typeface="Arial" panose="020B0604020202020204" pitchFamily="34" charset="0"/>
                <a:cs typeface="Arial" panose="020B0604020202020204" pitchFamily="34" charset="0"/>
              </a:rPr>
              <a:t>.</a:t>
            </a:r>
            <a:endParaRPr kumimoji="0" lang="fr-FR" sz="1400" b="0" i="0" u="non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Titre 1">
            <a:extLst>
              <a:ext uri="{FF2B5EF4-FFF2-40B4-BE49-F238E27FC236}">
                <a16:creationId xmlns:a16="http://schemas.microsoft.com/office/drawing/2014/main" id="{23F1E0BC-8182-4550-B3B2-6C29224249EC}"/>
              </a:ext>
            </a:extLst>
          </p:cNvPr>
          <p:cNvSpPr txBox="1">
            <a:spLocks/>
          </p:cNvSpPr>
          <p:nvPr/>
        </p:nvSpPr>
        <p:spPr>
          <a:xfrm>
            <a:off x="1052450" y="109507"/>
            <a:ext cx="10521539" cy="54927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6 - CONSULTER / MODIFIER SES SAISIES</a:t>
            </a:r>
          </a:p>
        </p:txBody>
      </p:sp>
      <p:sp>
        <p:nvSpPr>
          <p:cNvPr id="10" name="ZoneTexte 9">
            <a:extLst>
              <a:ext uri="{FF2B5EF4-FFF2-40B4-BE49-F238E27FC236}">
                <a16:creationId xmlns:a16="http://schemas.microsoft.com/office/drawing/2014/main" id="{547B68DB-2EF5-4EFB-A088-6840BCA96B87}"/>
              </a:ext>
            </a:extLst>
          </p:cNvPr>
          <p:cNvSpPr txBox="1"/>
          <p:nvPr/>
        </p:nvSpPr>
        <p:spPr>
          <a:xfrm>
            <a:off x="26720" y="6594604"/>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grpSp>
        <p:nvGrpSpPr>
          <p:cNvPr id="4" name="Groupe 3">
            <a:extLst>
              <a:ext uri="{FF2B5EF4-FFF2-40B4-BE49-F238E27FC236}">
                <a16:creationId xmlns:a16="http://schemas.microsoft.com/office/drawing/2014/main" id="{0F95423E-C879-4E4B-BACD-104AE3235EBA}"/>
              </a:ext>
            </a:extLst>
          </p:cNvPr>
          <p:cNvGrpSpPr/>
          <p:nvPr/>
        </p:nvGrpSpPr>
        <p:grpSpPr>
          <a:xfrm>
            <a:off x="6232088" y="900828"/>
            <a:ext cx="5747004" cy="1477328"/>
            <a:chOff x="6232088" y="1273183"/>
            <a:chExt cx="5747004" cy="1477328"/>
          </a:xfrm>
        </p:grpSpPr>
        <p:sp>
          <p:nvSpPr>
            <p:cNvPr id="24" name="ZoneTexte 23">
              <a:extLst>
                <a:ext uri="{FF2B5EF4-FFF2-40B4-BE49-F238E27FC236}">
                  <a16:creationId xmlns:a16="http://schemas.microsoft.com/office/drawing/2014/main" id="{536068CC-9D46-4065-9CE8-3789F01497D4}"/>
                </a:ext>
              </a:extLst>
            </p:cNvPr>
            <p:cNvSpPr txBox="1"/>
            <p:nvPr/>
          </p:nvSpPr>
          <p:spPr>
            <a:xfrm>
              <a:off x="6232088" y="1273183"/>
              <a:ext cx="5747004" cy="1477328"/>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Signalements finalisés</a:t>
              </a:r>
              <a:b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Signalements complétés</a:t>
              </a:r>
              <a:b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Signalements en cours de remplissage</a:t>
              </a:r>
            </a:p>
          </p:txBody>
        </p:sp>
        <p:sp>
          <p:nvSpPr>
            <p:cNvPr id="2" name="Organigramme : Connecteur 1">
              <a:extLst>
                <a:ext uri="{FF2B5EF4-FFF2-40B4-BE49-F238E27FC236}">
                  <a16:creationId xmlns:a16="http://schemas.microsoft.com/office/drawing/2014/main" id="{2194438E-D1B8-4653-8540-D2DFE8A6D3DC}"/>
                </a:ext>
              </a:extLst>
            </p:cNvPr>
            <p:cNvSpPr/>
            <p:nvPr/>
          </p:nvSpPr>
          <p:spPr>
            <a:xfrm>
              <a:off x="6329156" y="1331476"/>
              <a:ext cx="252673" cy="26518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iangle isocèle 21">
              <a:extLst>
                <a:ext uri="{FF2B5EF4-FFF2-40B4-BE49-F238E27FC236}">
                  <a16:creationId xmlns:a16="http://schemas.microsoft.com/office/drawing/2014/main" id="{D42B294B-274E-4B11-B769-9D0FC83CF9C0}"/>
                </a:ext>
              </a:extLst>
            </p:cNvPr>
            <p:cNvSpPr/>
            <p:nvPr/>
          </p:nvSpPr>
          <p:spPr>
            <a:xfrm>
              <a:off x="6329156" y="2330465"/>
              <a:ext cx="263936" cy="321004"/>
            </a:xfrm>
            <a:prstGeom prst="triangl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rganigramme : Connecteur 17">
              <a:extLst>
                <a:ext uri="{FF2B5EF4-FFF2-40B4-BE49-F238E27FC236}">
                  <a16:creationId xmlns:a16="http://schemas.microsoft.com/office/drawing/2014/main" id="{F3DEA5A5-A62E-4403-A334-B200FB380CEC}"/>
                </a:ext>
              </a:extLst>
            </p:cNvPr>
            <p:cNvSpPr/>
            <p:nvPr/>
          </p:nvSpPr>
          <p:spPr>
            <a:xfrm>
              <a:off x="6335406" y="1879256"/>
              <a:ext cx="252673" cy="265183"/>
            </a:xfrm>
            <a:prstGeom prst="flowChartConnector">
              <a:avLst/>
            </a:prstGeom>
            <a:solidFill>
              <a:srgbClr val="50F44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Rectangle 19">
            <a:extLst>
              <a:ext uri="{FF2B5EF4-FFF2-40B4-BE49-F238E27FC236}">
                <a16:creationId xmlns:a16="http://schemas.microsoft.com/office/drawing/2014/main" id="{99A8201B-A751-4688-9866-345F8374724B}"/>
              </a:ext>
            </a:extLst>
          </p:cNvPr>
          <p:cNvSpPr/>
          <p:nvPr/>
        </p:nvSpPr>
        <p:spPr>
          <a:xfrm>
            <a:off x="9122258" y="3277529"/>
            <a:ext cx="238435" cy="234814"/>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Connecteur droit avec flèche 20">
            <a:extLst>
              <a:ext uri="{FF2B5EF4-FFF2-40B4-BE49-F238E27FC236}">
                <a16:creationId xmlns:a16="http://schemas.microsoft.com/office/drawing/2014/main" id="{8397BBAC-4BDA-4ED0-A5F0-03E65985E36A}"/>
              </a:ext>
            </a:extLst>
          </p:cNvPr>
          <p:cNvCxnSpPr>
            <a:cxnSpLocks/>
            <a:stCxn id="20" idx="1"/>
          </p:cNvCxnSpPr>
          <p:nvPr/>
        </p:nvCxnSpPr>
        <p:spPr>
          <a:xfrm flipH="1">
            <a:off x="3143714" y="3394936"/>
            <a:ext cx="5978544" cy="13459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6BD796AC-423D-4FC5-831B-7AE3E52F0A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5115DFCC-E83F-4072-8364-41340A9E9F96}"/>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Tree>
    <p:extLst>
      <p:ext uri="{BB962C8B-B14F-4D97-AF65-F5344CB8AC3E}">
        <p14:creationId xmlns:p14="http://schemas.microsoft.com/office/powerpoint/2010/main" val="4232256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B9AC963-B43E-1760-99E8-9B96F49FD7BF}"/>
              </a:ext>
            </a:extLst>
          </p:cNvPr>
          <p:cNvSpPr txBox="1">
            <a:spLocks/>
          </p:cNvSpPr>
          <p:nvPr/>
        </p:nvSpPr>
        <p:spPr>
          <a:xfrm>
            <a:off x="977928" y="121476"/>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7 – OUTILS DE RECHERCHE</a:t>
            </a:r>
          </a:p>
        </p:txBody>
      </p:sp>
      <p:grpSp>
        <p:nvGrpSpPr>
          <p:cNvPr id="21" name="Groupe 20">
            <a:extLst>
              <a:ext uri="{FF2B5EF4-FFF2-40B4-BE49-F238E27FC236}">
                <a16:creationId xmlns:a16="http://schemas.microsoft.com/office/drawing/2014/main" id="{B65858E2-15DD-8A44-46CC-0E8FA39D9248}"/>
              </a:ext>
            </a:extLst>
          </p:cNvPr>
          <p:cNvGrpSpPr/>
          <p:nvPr/>
        </p:nvGrpSpPr>
        <p:grpSpPr>
          <a:xfrm>
            <a:off x="96528" y="4445428"/>
            <a:ext cx="3165147" cy="1077219"/>
            <a:chOff x="1294951" y="5903892"/>
            <a:chExt cx="3550615" cy="773967"/>
          </a:xfrm>
        </p:grpSpPr>
        <p:sp>
          <p:nvSpPr>
            <p:cNvPr id="23" name="Rectangle 22">
              <a:extLst>
                <a:ext uri="{FF2B5EF4-FFF2-40B4-BE49-F238E27FC236}">
                  <a16:creationId xmlns:a16="http://schemas.microsoft.com/office/drawing/2014/main" id="{AD036785-4A92-9741-BA4E-E711F8037DAD}"/>
                </a:ext>
              </a:extLst>
            </p:cNvPr>
            <p:cNvSpPr/>
            <p:nvPr/>
          </p:nvSpPr>
          <p:spPr>
            <a:xfrm>
              <a:off x="1294952" y="5903892"/>
              <a:ext cx="3550614" cy="77290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5175CC0D-A055-3C11-3DC8-28AF47E90CCF}"/>
                </a:ext>
              </a:extLst>
            </p:cNvPr>
            <p:cNvSpPr txBox="1"/>
            <p:nvPr/>
          </p:nvSpPr>
          <p:spPr>
            <a:xfrm>
              <a:off x="1294951" y="5903892"/>
              <a:ext cx="3413141" cy="7739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rechercher un endroit précis grâce aux coordonnées géographiques ou à la section cadastrale</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6" name="ZoneTexte 25">
            <a:extLst>
              <a:ext uri="{FF2B5EF4-FFF2-40B4-BE49-F238E27FC236}">
                <a16:creationId xmlns:a16="http://schemas.microsoft.com/office/drawing/2014/main" id="{03758050-90CB-A11C-7A83-8E931B05AF7F}"/>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27" name="Espace réservé du numéro de diapositive 2">
            <a:extLst>
              <a:ext uri="{FF2B5EF4-FFF2-40B4-BE49-F238E27FC236}">
                <a16:creationId xmlns:a16="http://schemas.microsoft.com/office/drawing/2014/main" id="{F6BD668C-0667-3A42-AEF2-EB6FDC705E49}"/>
              </a:ext>
            </a:extLst>
          </p:cNvPr>
          <p:cNvSpPr>
            <a:spLocks noGrp="1"/>
          </p:cNvSpPr>
          <p:nvPr>
            <p:ph type="sldNum" sz="quarter" idx="12"/>
          </p:nvPr>
        </p:nvSpPr>
        <p:spPr>
          <a:xfrm>
            <a:off x="9448800" y="6502603"/>
            <a:ext cx="2743200" cy="365125"/>
          </a:xfrm>
        </p:spPr>
        <p:txBody>
          <a:bodyPr/>
          <a:lstStyle/>
          <a:p>
            <a:fld id="{622E19BC-3DB7-4894-880A-8C5995039174}" type="slidenum">
              <a:rPr lang="fr-FR" smtClean="0"/>
              <a:t>21</a:t>
            </a:fld>
            <a:endParaRPr lang="fr-FR" dirty="0"/>
          </a:p>
        </p:txBody>
      </p:sp>
      <p:pic>
        <p:nvPicPr>
          <p:cNvPr id="7" name="Image 6">
            <a:extLst>
              <a:ext uri="{FF2B5EF4-FFF2-40B4-BE49-F238E27FC236}">
                <a16:creationId xmlns:a16="http://schemas.microsoft.com/office/drawing/2014/main" id="{915EE7BB-1BB6-F69B-1F90-219B49BB752A}"/>
              </a:ext>
            </a:extLst>
          </p:cNvPr>
          <p:cNvPicPr>
            <a:picLocks noChangeAspect="1"/>
          </p:cNvPicPr>
          <p:nvPr/>
        </p:nvPicPr>
        <p:blipFill>
          <a:blip r:embed="rId3"/>
          <a:stretch>
            <a:fillRect/>
          </a:stretch>
        </p:blipFill>
        <p:spPr>
          <a:xfrm>
            <a:off x="431159" y="967902"/>
            <a:ext cx="3304604" cy="3180371"/>
          </a:xfrm>
          <a:prstGeom prst="rect">
            <a:avLst/>
          </a:prstGeom>
        </p:spPr>
      </p:pic>
      <p:pic>
        <p:nvPicPr>
          <p:cNvPr id="10" name="Image 9">
            <a:extLst>
              <a:ext uri="{FF2B5EF4-FFF2-40B4-BE49-F238E27FC236}">
                <a16:creationId xmlns:a16="http://schemas.microsoft.com/office/drawing/2014/main" id="{7F87AFB8-6291-E7F1-419D-F7AD3207171E}"/>
              </a:ext>
            </a:extLst>
          </p:cNvPr>
          <p:cNvPicPr>
            <a:picLocks noChangeAspect="1"/>
          </p:cNvPicPr>
          <p:nvPr/>
        </p:nvPicPr>
        <p:blipFill>
          <a:blip r:embed="rId4"/>
          <a:stretch>
            <a:fillRect/>
          </a:stretch>
        </p:blipFill>
        <p:spPr>
          <a:xfrm>
            <a:off x="3887764" y="786581"/>
            <a:ext cx="2784758" cy="3794846"/>
          </a:xfrm>
          <a:prstGeom prst="rect">
            <a:avLst/>
          </a:prstGeom>
        </p:spPr>
      </p:pic>
      <p:pic>
        <p:nvPicPr>
          <p:cNvPr id="14" name="Image 13">
            <a:extLst>
              <a:ext uri="{FF2B5EF4-FFF2-40B4-BE49-F238E27FC236}">
                <a16:creationId xmlns:a16="http://schemas.microsoft.com/office/drawing/2014/main" id="{A9295FE6-EA5C-12F9-AACC-9CAA884F7345}"/>
              </a:ext>
            </a:extLst>
          </p:cNvPr>
          <p:cNvPicPr>
            <a:picLocks noChangeAspect="1"/>
          </p:cNvPicPr>
          <p:nvPr/>
        </p:nvPicPr>
        <p:blipFill>
          <a:blip r:embed="rId5"/>
          <a:stretch>
            <a:fillRect/>
          </a:stretch>
        </p:blipFill>
        <p:spPr>
          <a:xfrm>
            <a:off x="6828182" y="786581"/>
            <a:ext cx="3042897" cy="1937765"/>
          </a:xfrm>
          <a:prstGeom prst="rect">
            <a:avLst/>
          </a:prstGeom>
        </p:spPr>
      </p:pic>
      <p:pic>
        <p:nvPicPr>
          <p:cNvPr id="8" name="Image 7">
            <a:extLst>
              <a:ext uri="{FF2B5EF4-FFF2-40B4-BE49-F238E27FC236}">
                <a16:creationId xmlns:a16="http://schemas.microsoft.com/office/drawing/2014/main" id="{057CB685-CDCC-33FE-BE6E-2BE70CF01E52}"/>
              </a:ext>
            </a:extLst>
          </p:cNvPr>
          <p:cNvPicPr>
            <a:picLocks noChangeAspect="1"/>
          </p:cNvPicPr>
          <p:nvPr/>
        </p:nvPicPr>
        <p:blipFill>
          <a:blip r:embed="rId6"/>
          <a:stretch>
            <a:fillRect/>
          </a:stretch>
        </p:blipFill>
        <p:spPr>
          <a:xfrm>
            <a:off x="6830725" y="2840177"/>
            <a:ext cx="3782005" cy="2770302"/>
          </a:xfrm>
          <a:prstGeom prst="rect">
            <a:avLst/>
          </a:prstGeom>
        </p:spPr>
      </p:pic>
      <p:grpSp>
        <p:nvGrpSpPr>
          <p:cNvPr id="11" name="Groupe 10">
            <a:extLst>
              <a:ext uri="{FF2B5EF4-FFF2-40B4-BE49-F238E27FC236}">
                <a16:creationId xmlns:a16="http://schemas.microsoft.com/office/drawing/2014/main" id="{C27A5909-875D-3A9C-B508-31FAD61C3D2F}"/>
              </a:ext>
            </a:extLst>
          </p:cNvPr>
          <p:cNvGrpSpPr/>
          <p:nvPr/>
        </p:nvGrpSpPr>
        <p:grpSpPr>
          <a:xfrm>
            <a:off x="5468679" y="5525225"/>
            <a:ext cx="6145144" cy="1211299"/>
            <a:chOff x="8071515" y="4415813"/>
            <a:chExt cx="4066174" cy="2663245"/>
          </a:xfrm>
        </p:grpSpPr>
        <p:sp>
          <p:nvSpPr>
            <p:cNvPr id="12" name="Rectangle 11">
              <a:extLst>
                <a:ext uri="{FF2B5EF4-FFF2-40B4-BE49-F238E27FC236}">
                  <a16:creationId xmlns:a16="http://schemas.microsoft.com/office/drawing/2014/main" id="{A32D00BF-8DE1-F47E-29B5-397570AEA347}"/>
                </a:ext>
              </a:extLst>
            </p:cNvPr>
            <p:cNvSpPr/>
            <p:nvPr/>
          </p:nvSpPr>
          <p:spPr>
            <a:xfrm>
              <a:off x="8071515" y="4415813"/>
              <a:ext cx="4066174" cy="222736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8AAE1A7B-6A3A-2E00-431C-0B98A886CB77}"/>
                </a:ext>
              </a:extLst>
            </p:cNvPr>
            <p:cNvSpPr txBox="1"/>
            <p:nvPr/>
          </p:nvSpPr>
          <p:spPr>
            <a:xfrm>
              <a:off x="8071515" y="4513829"/>
              <a:ext cx="4066174" cy="2565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filtrer les signalements en fonction de la saison de chasse, l’origine des dégâts, le type de dégâts principal et de l’avenir du peuplement. Ce filtre affiche la couche « estimations de dégâts paramétrées » (petits points bleus).</a:t>
              </a:r>
            </a:p>
          </p:txBody>
        </p:sp>
      </p:grpSp>
      <p:sp>
        <p:nvSpPr>
          <p:cNvPr id="2" name="ZoneTexte 1">
            <a:extLst>
              <a:ext uri="{FF2B5EF4-FFF2-40B4-BE49-F238E27FC236}">
                <a16:creationId xmlns:a16="http://schemas.microsoft.com/office/drawing/2014/main" id="{19B1B92F-D88C-1369-19EB-D15FB8FEFFB0}"/>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
        <p:nvSpPr>
          <p:cNvPr id="15" name="Interdiction 14">
            <a:extLst>
              <a:ext uri="{FF2B5EF4-FFF2-40B4-BE49-F238E27FC236}">
                <a16:creationId xmlns:a16="http://schemas.microsoft.com/office/drawing/2014/main" id="{1960D488-A53D-AD88-3F2C-E53CB956B8A7}"/>
              </a:ext>
            </a:extLst>
          </p:cNvPr>
          <p:cNvSpPr/>
          <p:nvPr/>
        </p:nvSpPr>
        <p:spPr>
          <a:xfrm>
            <a:off x="7532483" y="1166997"/>
            <a:ext cx="1530036" cy="1250278"/>
          </a:xfrm>
          <a:prstGeom prst="noSmoking">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solidFill>
                <a:schemeClr val="tx1"/>
              </a:solidFill>
            </a:endParaRPr>
          </a:p>
        </p:txBody>
      </p:sp>
      <p:grpSp>
        <p:nvGrpSpPr>
          <p:cNvPr id="16" name="Groupe 15">
            <a:extLst>
              <a:ext uri="{FF2B5EF4-FFF2-40B4-BE49-F238E27FC236}">
                <a16:creationId xmlns:a16="http://schemas.microsoft.com/office/drawing/2014/main" id="{4D8F4DD5-6797-CDF7-E4C0-AAC00373CBF3}"/>
              </a:ext>
            </a:extLst>
          </p:cNvPr>
          <p:cNvGrpSpPr/>
          <p:nvPr/>
        </p:nvGrpSpPr>
        <p:grpSpPr>
          <a:xfrm>
            <a:off x="9871079" y="857834"/>
            <a:ext cx="2107745" cy="2378507"/>
            <a:chOff x="3002476" y="5903892"/>
            <a:chExt cx="4069529" cy="1396466"/>
          </a:xfrm>
        </p:grpSpPr>
        <p:sp>
          <p:nvSpPr>
            <p:cNvPr id="17" name="Rectangle 16">
              <a:extLst>
                <a:ext uri="{FF2B5EF4-FFF2-40B4-BE49-F238E27FC236}">
                  <a16:creationId xmlns:a16="http://schemas.microsoft.com/office/drawing/2014/main" id="{E57F732E-4F5A-8AA7-6430-58A1694B5274}"/>
                </a:ext>
              </a:extLst>
            </p:cNvPr>
            <p:cNvSpPr/>
            <p:nvPr/>
          </p:nvSpPr>
          <p:spPr>
            <a:xfrm>
              <a:off x="3113075" y="5903892"/>
              <a:ext cx="3848333" cy="126452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0D645153-4FD5-41B8-6892-29BFB15E8F4B}"/>
                </a:ext>
              </a:extLst>
            </p:cNvPr>
            <p:cNvSpPr txBox="1"/>
            <p:nvPr/>
          </p:nvSpPr>
          <p:spPr>
            <a:xfrm>
              <a:off x="3002476" y="5947266"/>
              <a:ext cx="4069529" cy="13530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 est également possible de retrouver un signalement ou </a:t>
              </a:r>
              <a:r>
                <a:rPr lang="fr-FR" sz="1600" dirty="0">
                  <a:solidFill>
                    <a:prstClr val="black"/>
                  </a:solidFill>
                  <a:latin typeface="Arial" panose="020B0604020202020204" pitchFamily="34" charset="0"/>
                  <a:cs typeface="Arial" panose="020B0604020202020204" pitchFamily="34" charset="0"/>
                </a:rPr>
                <a:t>un îlot de reboisement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 son numéro dans l’onglet « Recherche de signalement»</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93394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1EF0CEC-45D0-65B3-8F48-75441363652E}"/>
              </a:ext>
            </a:extLst>
          </p:cNvPr>
          <p:cNvPicPr>
            <a:picLocks noChangeAspect="1"/>
          </p:cNvPicPr>
          <p:nvPr/>
        </p:nvPicPr>
        <p:blipFill rotWithShape="1">
          <a:blip r:embed="rId3"/>
          <a:srcRect t="8227" r="21796"/>
          <a:stretch/>
        </p:blipFill>
        <p:spPr>
          <a:xfrm>
            <a:off x="3044541" y="785383"/>
            <a:ext cx="8802349" cy="5694188"/>
          </a:xfrm>
          <a:prstGeom prst="rect">
            <a:avLst/>
          </a:prstGeom>
        </p:spPr>
      </p:pic>
      <p:grpSp>
        <p:nvGrpSpPr>
          <p:cNvPr id="3" name="Groupe 2">
            <a:extLst>
              <a:ext uri="{FF2B5EF4-FFF2-40B4-BE49-F238E27FC236}">
                <a16:creationId xmlns:a16="http://schemas.microsoft.com/office/drawing/2014/main" id="{6B644356-A8BE-A51D-6876-C6814DF0FCFD}"/>
              </a:ext>
            </a:extLst>
          </p:cNvPr>
          <p:cNvGrpSpPr/>
          <p:nvPr/>
        </p:nvGrpSpPr>
        <p:grpSpPr>
          <a:xfrm>
            <a:off x="189468" y="757551"/>
            <a:ext cx="2529251" cy="4324937"/>
            <a:chOff x="9613582" y="668217"/>
            <a:chExt cx="2529251" cy="6099516"/>
          </a:xfrm>
        </p:grpSpPr>
        <p:sp>
          <p:nvSpPr>
            <p:cNvPr id="9" name="Rectangle 8">
              <a:extLst>
                <a:ext uri="{FF2B5EF4-FFF2-40B4-BE49-F238E27FC236}">
                  <a16:creationId xmlns:a16="http://schemas.microsoft.com/office/drawing/2014/main" id="{138E0A4E-BA3E-443B-8747-3EE9BC2528F7}"/>
                </a:ext>
              </a:extLst>
            </p:cNvPr>
            <p:cNvSpPr/>
            <p:nvPr/>
          </p:nvSpPr>
          <p:spPr>
            <a:xfrm>
              <a:off x="9646156" y="668217"/>
              <a:ext cx="2496677" cy="609951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360ED474-C01C-4896-AB8E-0329C06A2220}"/>
                </a:ext>
              </a:extLst>
            </p:cNvPr>
            <p:cNvSpPr txBox="1"/>
            <p:nvPr/>
          </p:nvSpPr>
          <p:spPr>
            <a:xfrm>
              <a:off x="9613582" y="668217"/>
              <a:ext cx="2454063" cy="5647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Affichage des couches disponibles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sélectionner les dégâts signalés dans différentes saisons de chasse par niveau d’impact (faible incidence, avenir incertain ou avenir compromis).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sélectionner les signalements ayant une origine de dégâts particulière.</a:t>
              </a:r>
            </a:p>
          </p:txBody>
        </p:sp>
      </p:grpSp>
      <p:sp>
        <p:nvSpPr>
          <p:cNvPr id="11" name="Rectangle 10">
            <a:extLst>
              <a:ext uri="{FF2B5EF4-FFF2-40B4-BE49-F238E27FC236}">
                <a16:creationId xmlns:a16="http://schemas.microsoft.com/office/drawing/2014/main" id="{E3F392B0-148D-4138-B5EF-26AC90F28491}"/>
              </a:ext>
            </a:extLst>
          </p:cNvPr>
          <p:cNvSpPr/>
          <p:nvPr/>
        </p:nvSpPr>
        <p:spPr>
          <a:xfrm>
            <a:off x="3414410" y="4943192"/>
            <a:ext cx="1854707" cy="27859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776C478-63E6-4D52-9340-339EADD477DE}"/>
              </a:ext>
            </a:extLst>
          </p:cNvPr>
          <p:cNvSpPr/>
          <p:nvPr/>
        </p:nvSpPr>
        <p:spPr>
          <a:xfrm>
            <a:off x="3394954" y="1461402"/>
            <a:ext cx="1410510" cy="227401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eur droit avec flèche 17">
            <a:extLst>
              <a:ext uri="{FF2B5EF4-FFF2-40B4-BE49-F238E27FC236}">
                <a16:creationId xmlns:a16="http://schemas.microsoft.com/office/drawing/2014/main" id="{6535158A-20DA-C38F-96BE-32B59A879D0E}"/>
              </a:ext>
            </a:extLst>
          </p:cNvPr>
          <p:cNvCxnSpPr>
            <a:cxnSpLocks/>
          </p:cNvCxnSpPr>
          <p:nvPr/>
        </p:nvCxnSpPr>
        <p:spPr>
          <a:xfrm flipH="1">
            <a:off x="2643531" y="1960446"/>
            <a:ext cx="75142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EF84F4C9-F829-CCF5-5C42-B83720E4C05E}"/>
              </a:ext>
            </a:extLst>
          </p:cNvPr>
          <p:cNvCxnSpPr>
            <a:cxnSpLocks/>
            <a:stCxn id="11" idx="1"/>
          </p:cNvCxnSpPr>
          <p:nvPr/>
        </p:nvCxnSpPr>
        <p:spPr>
          <a:xfrm flipH="1" flipV="1">
            <a:off x="2326741" y="4584385"/>
            <a:ext cx="1087669" cy="4981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96125B98-35CD-ED26-EBAF-E8A892177A5F}"/>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29" name="Espace réservé du numéro de diapositive 2">
            <a:extLst>
              <a:ext uri="{FF2B5EF4-FFF2-40B4-BE49-F238E27FC236}">
                <a16:creationId xmlns:a16="http://schemas.microsoft.com/office/drawing/2014/main" id="{B640AB36-E64B-A74C-8A72-A12C57C71DE9}"/>
              </a:ext>
            </a:extLst>
          </p:cNvPr>
          <p:cNvSpPr>
            <a:spLocks noGrp="1"/>
          </p:cNvSpPr>
          <p:nvPr>
            <p:ph type="sldNum" sz="quarter" idx="12"/>
          </p:nvPr>
        </p:nvSpPr>
        <p:spPr>
          <a:xfrm>
            <a:off x="9448800" y="6502603"/>
            <a:ext cx="2743200" cy="365125"/>
          </a:xfrm>
        </p:spPr>
        <p:txBody>
          <a:bodyPr/>
          <a:lstStyle/>
          <a:p>
            <a:fld id="{622E19BC-3DB7-4894-880A-8C5995039174}" type="slidenum">
              <a:rPr lang="fr-FR" smtClean="0"/>
              <a:t>22</a:t>
            </a:fld>
            <a:endParaRPr lang="fr-FR" dirty="0"/>
          </a:p>
        </p:txBody>
      </p:sp>
      <p:sp>
        <p:nvSpPr>
          <p:cNvPr id="7" name="Rectangle 6">
            <a:extLst>
              <a:ext uri="{FF2B5EF4-FFF2-40B4-BE49-F238E27FC236}">
                <a16:creationId xmlns:a16="http://schemas.microsoft.com/office/drawing/2014/main" id="{8BC2E306-410C-56BA-A46F-F258F820CF50}"/>
              </a:ext>
            </a:extLst>
          </p:cNvPr>
          <p:cNvSpPr/>
          <p:nvPr/>
        </p:nvSpPr>
        <p:spPr>
          <a:xfrm>
            <a:off x="2896596" y="757550"/>
            <a:ext cx="498358" cy="35393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Connecteur droit avec flèche 7">
            <a:extLst>
              <a:ext uri="{FF2B5EF4-FFF2-40B4-BE49-F238E27FC236}">
                <a16:creationId xmlns:a16="http://schemas.microsoft.com/office/drawing/2014/main" id="{E98A249D-3903-E3B0-3FE3-4896E06B6CF8}"/>
              </a:ext>
            </a:extLst>
          </p:cNvPr>
          <p:cNvCxnSpPr>
            <a:cxnSpLocks/>
            <a:stCxn id="7" idx="1"/>
          </p:cNvCxnSpPr>
          <p:nvPr/>
        </p:nvCxnSpPr>
        <p:spPr>
          <a:xfrm flipH="1">
            <a:off x="2392699" y="934516"/>
            <a:ext cx="503897" cy="387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itre 1">
            <a:extLst>
              <a:ext uri="{FF2B5EF4-FFF2-40B4-BE49-F238E27FC236}">
                <a16:creationId xmlns:a16="http://schemas.microsoft.com/office/drawing/2014/main" id="{41F84977-D76D-291B-62E0-CF2CFEE52573}"/>
              </a:ext>
            </a:extLst>
          </p:cNvPr>
          <p:cNvSpPr>
            <a:spLocks noGrp="1"/>
          </p:cNvSpPr>
          <p:nvPr>
            <p:ph type="title"/>
          </p:nvPr>
        </p:nvSpPr>
        <p:spPr>
          <a:xfrm>
            <a:off x="838200" y="118943"/>
            <a:ext cx="10515600" cy="549274"/>
          </a:xfrm>
        </p:spPr>
        <p:txBody>
          <a:bodyPr>
            <a:normAutofit/>
          </a:bodyPr>
          <a:lstStyle/>
          <a:p>
            <a:r>
              <a:rPr lang="fr-FR" dirty="0"/>
              <a:t>8 - COUCHES ANALYTIQUES DISPONIBLES</a:t>
            </a:r>
          </a:p>
        </p:txBody>
      </p:sp>
      <p:sp>
        <p:nvSpPr>
          <p:cNvPr id="13" name="ZoneTexte 12">
            <a:extLst>
              <a:ext uri="{FF2B5EF4-FFF2-40B4-BE49-F238E27FC236}">
                <a16:creationId xmlns:a16="http://schemas.microsoft.com/office/drawing/2014/main" id="{9A2134F7-FD0B-1377-8AC1-FC9BAD69CE12}"/>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Tree>
    <p:extLst>
      <p:ext uri="{BB962C8B-B14F-4D97-AF65-F5344CB8AC3E}">
        <p14:creationId xmlns:p14="http://schemas.microsoft.com/office/powerpoint/2010/main" val="3799203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FD2EBB0-5780-F46D-DC1C-CA310ABFC4BD}"/>
              </a:ext>
            </a:extLst>
          </p:cNvPr>
          <p:cNvPicPr>
            <a:picLocks noChangeAspect="1"/>
          </p:cNvPicPr>
          <p:nvPr/>
        </p:nvPicPr>
        <p:blipFill>
          <a:blip r:embed="rId3"/>
          <a:stretch>
            <a:fillRect/>
          </a:stretch>
        </p:blipFill>
        <p:spPr>
          <a:xfrm>
            <a:off x="4747469" y="873569"/>
            <a:ext cx="3044090" cy="2568632"/>
          </a:xfrm>
          <a:prstGeom prst="rect">
            <a:avLst/>
          </a:prstGeom>
        </p:spPr>
      </p:pic>
      <p:pic>
        <p:nvPicPr>
          <p:cNvPr id="11" name="Image 10">
            <a:extLst>
              <a:ext uri="{FF2B5EF4-FFF2-40B4-BE49-F238E27FC236}">
                <a16:creationId xmlns:a16="http://schemas.microsoft.com/office/drawing/2014/main" id="{E0719177-960C-E344-0A27-B9CF8B231F12}"/>
              </a:ext>
            </a:extLst>
          </p:cNvPr>
          <p:cNvPicPr>
            <a:picLocks noChangeAspect="1"/>
          </p:cNvPicPr>
          <p:nvPr/>
        </p:nvPicPr>
        <p:blipFill>
          <a:blip r:embed="rId4"/>
          <a:stretch>
            <a:fillRect/>
          </a:stretch>
        </p:blipFill>
        <p:spPr>
          <a:xfrm>
            <a:off x="9280673" y="809806"/>
            <a:ext cx="2373737" cy="5492811"/>
          </a:xfrm>
          <a:prstGeom prst="rect">
            <a:avLst/>
          </a:prstGeom>
        </p:spPr>
      </p:pic>
      <p:pic>
        <p:nvPicPr>
          <p:cNvPr id="5" name="Image 4">
            <a:extLst>
              <a:ext uri="{FF2B5EF4-FFF2-40B4-BE49-F238E27FC236}">
                <a16:creationId xmlns:a16="http://schemas.microsoft.com/office/drawing/2014/main" id="{CC867C4C-4790-4D72-E946-5F74CCE42E76}"/>
              </a:ext>
            </a:extLst>
          </p:cNvPr>
          <p:cNvPicPr>
            <a:picLocks noChangeAspect="1"/>
          </p:cNvPicPr>
          <p:nvPr/>
        </p:nvPicPr>
        <p:blipFill rotWithShape="1">
          <a:blip r:embed="rId5"/>
          <a:srcRect l="54776"/>
          <a:stretch/>
        </p:blipFill>
        <p:spPr>
          <a:xfrm>
            <a:off x="321558" y="791398"/>
            <a:ext cx="4157805" cy="4383917"/>
          </a:xfrm>
          <a:prstGeom prst="rect">
            <a:avLst/>
          </a:prstGeom>
        </p:spPr>
      </p:pic>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16" name="Titre 1">
            <a:extLst>
              <a:ext uri="{FF2B5EF4-FFF2-40B4-BE49-F238E27FC236}">
                <a16:creationId xmlns:a16="http://schemas.microsoft.com/office/drawing/2014/main" id="{DD55398E-5F70-488F-8D33-5AB417B9005F}"/>
              </a:ext>
            </a:extLst>
          </p:cNvPr>
          <p:cNvSpPr>
            <a:spLocks noGrp="1"/>
          </p:cNvSpPr>
          <p:nvPr>
            <p:ph type="title"/>
          </p:nvPr>
        </p:nvSpPr>
        <p:spPr>
          <a:xfrm>
            <a:off x="838200" y="118943"/>
            <a:ext cx="10515600" cy="549274"/>
          </a:xfrm>
        </p:spPr>
        <p:txBody>
          <a:bodyPr>
            <a:normAutofit/>
          </a:bodyPr>
          <a:lstStyle/>
          <a:p>
            <a:r>
              <a:rPr lang="fr-FR" dirty="0"/>
              <a:t>9 - SAISIR DES ÎLOTS DE REBOISEMENT</a:t>
            </a:r>
          </a:p>
        </p:txBody>
      </p:sp>
      <p:sp>
        <p:nvSpPr>
          <p:cNvPr id="18" name="Rectangle 17">
            <a:extLst>
              <a:ext uri="{FF2B5EF4-FFF2-40B4-BE49-F238E27FC236}">
                <a16:creationId xmlns:a16="http://schemas.microsoft.com/office/drawing/2014/main" id="{CD4F8B43-1B12-4506-95E9-208B6498AC1B}"/>
              </a:ext>
            </a:extLst>
          </p:cNvPr>
          <p:cNvSpPr/>
          <p:nvPr/>
        </p:nvSpPr>
        <p:spPr>
          <a:xfrm>
            <a:off x="2136932" y="2000413"/>
            <a:ext cx="1577229" cy="23374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 name="Connecteur droit avec flèche 18">
            <a:extLst>
              <a:ext uri="{FF2B5EF4-FFF2-40B4-BE49-F238E27FC236}">
                <a16:creationId xmlns:a16="http://schemas.microsoft.com/office/drawing/2014/main" id="{3A75B78E-F3DA-4E54-BA7F-DFD2585F14AE}"/>
              </a:ext>
            </a:extLst>
          </p:cNvPr>
          <p:cNvCxnSpPr>
            <a:cxnSpLocks/>
          </p:cNvCxnSpPr>
          <p:nvPr/>
        </p:nvCxnSpPr>
        <p:spPr>
          <a:xfrm>
            <a:off x="3170239" y="2234153"/>
            <a:ext cx="0" cy="31485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F1F79CA7-90D1-488B-9311-AE6785149C9C}"/>
              </a:ext>
            </a:extLst>
          </p:cNvPr>
          <p:cNvSpPr txBox="1"/>
          <p:nvPr/>
        </p:nvSpPr>
        <p:spPr>
          <a:xfrm>
            <a:off x="45787" y="5454034"/>
            <a:ext cx="3843166" cy="830997"/>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Cliquez sur « Saisies» puis « Ilots de reboisement interrogeable » pour saisir un îlot de reboisement.</a:t>
            </a:r>
          </a:p>
        </p:txBody>
      </p:sp>
      <p:sp>
        <p:nvSpPr>
          <p:cNvPr id="22" name="ZoneTexte 21">
            <a:extLst>
              <a:ext uri="{FF2B5EF4-FFF2-40B4-BE49-F238E27FC236}">
                <a16:creationId xmlns:a16="http://schemas.microsoft.com/office/drawing/2014/main" id="{8B2A8230-2B39-449F-900C-034FD8831A8C}"/>
              </a:ext>
            </a:extLst>
          </p:cNvPr>
          <p:cNvSpPr txBox="1"/>
          <p:nvPr/>
        </p:nvSpPr>
        <p:spPr>
          <a:xfrm>
            <a:off x="4469364" y="3641333"/>
            <a:ext cx="4550803" cy="3046988"/>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Dessiner l’îlot puis cliquez sur « Valider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prstClr val="black"/>
                </a:solidFill>
                <a:latin typeface="Arial" panose="020B0604020202020204" pitchFamily="34" charset="0"/>
                <a:cs typeface="Arial" panose="020B0604020202020204" pitchFamily="34" charset="0"/>
              </a:rPr>
              <a:t>3.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Renseigner le nom des essences, le mode de régénération, l’année de mise en place, la présence d’une protection contre le gibier et le statut des travaux (prévisionnel, réalisé).</a:t>
            </a:r>
            <a:endParaRPr kumimoji="0" lang="fr-FR"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Cliquez sur « Terminer» pour enregistrer votre îlot de reboisement.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Pour modifier ou supprimer un îlot de reboisement, se positionner dessus puis cliquer sur      en haut de la carte.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5. En tant que propriétaire, je ne peux consulter que les îlots que j’ai créés.</a:t>
            </a:r>
          </a:p>
        </p:txBody>
      </p:sp>
      <p:sp>
        <p:nvSpPr>
          <p:cNvPr id="23" name="Rectangle 22">
            <a:extLst>
              <a:ext uri="{FF2B5EF4-FFF2-40B4-BE49-F238E27FC236}">
                <a16:creationId xmlns:a16="http://schemas.microsoft.com/office/drawing/2014/main" id="{90E92F0E-2780-47EE-9790-1A89EDE7B1BE}"/>
              </a:ext>
            </a:extLst>
          </p:cNvPr>
          <p:cNvSpPr/>
          <p:nvPr/>
        </p:nvSpPr>
        <p:spPr>
          <a:xfrm>
            <a:off x="6525034" y="1253145"/>
            <a:ext cx="601629" cy="28342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 name="Connecteur droit avec flèche 26">
            <a:extLst>
              <a:ext uri="{FF2B5EF4-FFF2-40B4-BE49-F238E27FC236}">
                <a16:creationId xmlns:a16="http://schemas.microsoft.com/office/drawing/2014/main" id="{F1A295E8-073C-4A74-A1F7-2863DD04B003}"/>
              </a:ext>
            </a:extLst>
          </p:cNvPr>
          <p:cNvCxnSpPr>
            <a:cxnSpLocks/>
          </p:cNvCxnSpPr>
          <p:nvPr/>
        </p:nvCxnSpPr>
        <p:spPr>
          <a:xfrm>
            <a:off x="6817585" y="1536569"/>
            <a:ext cx="0" cy="20361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Espace réservé du numéro de diapositive 20">
            <a:extLst>
              <a:ext uri="{FF2B5EF4-FFF2-40B4-BE49-F238E27FC236}">
                <a16:creationId xmlns:a16="http://schemas.microsoft.com/office/drawing/2014/main" id="{F7FE97E8-7580-479B-A3AD-3C87DF55CA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580FC2CD-3EB6-56F0-F719-528A2B5CF190}"/>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
        <p:nvSpPr>
          <p:cNvPr id="13" name="Rectangle 12">
            <a:extLst>
              <a:ext uri="{FF2B5EF4-FFF2-40B4-BE49-F238E27FC236}">
                <a16:creationId xmlns:a16="http://schemas.microsoft.com/office/drawing/2014/main" id="{A443B9D3-9264-BFAA-29C5-B2B6068930EB}"/>
              </a:ext>
            </a:extLst>
          </p:cNvPr>
          <p:cNvSpPr/>
          <p:nvPr/>
        </p:nvSpPr>
        <p:spPr>
          <a:xfrm>
            <a:off x="10600670" y="5727820"/>
            <a:ext cx="601629" cy="28342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 name="Connecteur droit avec flèche 13">
            <a:extLst>
              <a:ext uri="{FF2B5EF4-FFF2-40B4-BE49-F238E27FC236}">
                <a16:creationId xmlns:a16="http://schemas.microsoft.com/office/drawing/2014/main" id="{0CA33D03-675F-0716-DAD6-FCA5CF783313}"/>
              </a:ext>
            </a:extLst>
          </p:cNvPr>
          <p:cNvCxnSpPr>
            <a:cxnSpLocks/>
          </p:cNvCxnSpPr>
          <p:nvPr/>
        </p:nvCxnSpPr>
        <p:spPr>
          <a:xfrm flipH="1" flipV="1">
            <a:off x="8512404" y="5149171"/>
            <a:ext cx="2088266" cy="7203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Image 25">
            <a:extLst>
              <a:ext uri="{FF2B5EF4-FFF2-40B4-BE49-F238E27FC236}">
                <a16:creationId xmlns:a16="http://schemas.microsoft.com/office/drawing/2014/main" id="{38A3B941-FBA8-2C46-EF25-8872FD0B3728}"/>
              </a:ext>
            </a:extLst>
          </p:cNvPr>
          <p:cNvPicPr>
            <a:picLocks noChangeAspect="1"/>
          </p:cNvPicPr>
          <p:nvPr/>
        </p:nvPicPr>
        <p:blipFill>
          <a:blip r:embed="rId6"/>
          <a:stretch>
            <a:fillRect/>
          </a:stretch>
        </p:blipFill>
        <p:spPr>
          <a:xfrm>
            <a:off x="4866889" y="5886796"/>
            <a:ext cx="302334" cy="279078"/>
          </a:xfrm>
          <a:prstGeom prst="rect">
            <a:avLst/>
          </a:prstGeom>
        </p:spPr>
      </p:pic>
    </p:spTree>
    <p:extLst>
      <p:ext uri="{BB962C8B-B14F-4D97-AF65-F5344CB8AC3E}">
        <p14:creationId xmlns:p14="http://schemas.microsoft.com/office/powerpoint/2010/main" val="3704268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F1C192F-F8DE-E564-9C84-3048C46E463F}"/>
              </a:ext>
            </a:extLst>
          </p:cNvPr>
          <p:cNvPicPr>
            <a:picLocks noChangeAspect="1"/>
          </p:cNvPicPr>
          <p:nvPr/>
        </p:nvPicPr>
        <p:blipFill>
          <a:blip r:embed="rId3"/>
          <a:stretch>
            <a:fillRect/>
          </a:stretch>
        </p:blipFill>
        <p:spPr>
          <a:xfrm>
            <a:off x="86768" y="967229"/>
            <a:ext cx="7190225" cy="5389123"/>
          </a:xfrm>
          <a:prstGeom prst="rect">
            <a:avLst/>
          </a:prstGeom>
        </p:spPr>
      </p:pic>
      <p:sp>
        <p:nvSpPr>
          <p:cNvPr id="9" name="ZoneTexte 8">
            <a:extLst>
              <a:ext uri="{FF2B5EF4-FFF2-40B4-BE49-F238E27FC236}">
                <a16:creationId xmlns:a16="http://schemas.microsoft.com/office/drawing/2014/main" id="{F3CB0CEF-BF6F-3322-D066-A6E12EDBBA9C}"/>
              </a:ext>
            </a:extLst>
          </p:cNvPr>
          <p:cNvSpPr txBox="1"/>
          <p:nvPr/>
        </p:nvSpPr>
        <p:spPr>
          <a:xfrm>
            <a:off x="7451346" y="1891608"/>
            <a:ext cx="4631148" cy="4247317"/>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Pour imprimer une carte sous format PDF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impression » pour imprimer une carte de l’endroit de votre choix.</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Saisir un titre, éventuellement des commentaires.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Vous pouvez choisir au choix l’orientation paysage ou portrait, matérialisée par un cadre orange sur la carte, que vous pouvez déplacer à la souris en cliquant sur sa bordure (des tirets rouges apparaissent).</a:t>
            </a:r>
          </a:p>
        </p:txBody>
      </p:sp>
      <p:sp>
        <p:nvSpPr>
          <p:cNvPr id="26" name="Espace réservé du numéro de diapositive 5">
            <a:extLst>
              <a:ext uri="{FF2B5EF4-FFF2-40B4-BE49-F238E27FC236}">
                <a16:creationId xmlns:a16="http://schemas.microsoft.com/office/drawing/2014/main" id="{6F3A14B0-3E47-9F15-E2DE-31AB1D265CE7}"/>
              </a:ext>
            </a:extLst>
          </p:cNvPr>
          <p:cNvSpPr>
            <a:spLocks noGrp="1"/>
          </p:cNvSpPr>
          <p:nvPr>
            <p:ph type="sldNum" sz="quarter" idx="12"/>
          </p:nvPr>
        </p:nvSpPr>
        <p:spPr>
          <a:xfrm>
            <a:off x="8610600" y="63563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C2C6D1FF-BA4F-CB32-AF5B-95619F5EBD95}"/>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28" name="Espace réservé du numéro de diapositive 2">
            <a:extLst>
              <a:ext uri="{FF2B5EF4-FFF2-40B4-BE49-F238E27FC236}">
                <a16:creationId xmlns:a16="http://schemas.microsoft.com/office/drawing/2014/main" id="{48641EFF-6650-CD46-A81F-BA56981217B6}"/>
              </a:ext>
            </a:extLst>
          </p:cNvPr>
          <p:cNvSpPr txBox="1">
            <a:spLocks/>
          </p:cNvSpPr>
          <p:nvPr/>
        </p:nvSpPr>
        <p:spPr>
          <a:xfrm>
            <a:off x="9448800" y="6502603"/>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2E19BC-3DB7-4894-880A-8C5995039174}" type="slidenum">
              <a:rPr lang="fr-FR" smtClean="0"/>
              <a:pPr/>
              <a:t>24</a:t>
            </a:fld>
            <a:endParaRPr lang="fr-FR" dirty="0"/>
          </a:p>
        </p:txBody>
      </p:sp>
      <p:sp>
        <p:nvSpPr>
          <p:cNvPr id="8" name="Rectangle 7">
            <a:extLst>
              <a:ext uri="{FF2B5EF4-FFF2-40B4-BE49-F238E27FC236}">
                <a16:creationId xmlns:a16="http://schemas.microsoft.com/office/drawing/2014/main" id="{AE1F14D0-DDD8-0B78-CD40-CA12FA7EF817}"/>
              </a:ext>
            </a:extLst>
          </p:cNvPr>
          <p:cNvSpPr/>
          <p:nvPr/>
        </p:nvSpPr>
        <p:spPr>
          <a:xfrm>
            <a:off x="6906636" y="1660401"/>
            <a:ext cx="437745" cy="431046"/>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C19A0BAA-71F3-D3DE-452F-D9D9A5651B82}"/>
              </a:ext>
            </a:extLst>
          </p:cNvPr>
          <p:cNvSpPr txBox="1">
            <a:spLocks/>
          </p:cNvSpPr>
          <p:nvPr/>
        </p:nvSpPr>
        <p:spPr>
          <a:xfrm>
            <a:off x="954748" y="89141"/>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dirty="0">
                <a:solidFill>
                  <a:srgbClr val="5B9BD5">
                    <a:lumMod val="75000"/>
                  </a:srgbClr>
                </a:solidFill>
              </a:rPr>
              <a:t>10</a:t>
            </a: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 - BONNES PRATIQUES POUR L’IMPRESSION</a:t>
            </a:r>
          </a:p>
        </p:txBody>
      </p:sp>
      <p:sp>
        <p:nvSpPr>
          <p:cNvPr id="4" name="ZoneTexte 3">
            <a:extLst>
              <a:ext uri="{FF2B5EF4-FFF2-40B4-BE49-F238E27FC236}">
                <a16:creationId xmlns:a16="http://schemas.microsoft.com/office/drawing/2014/main" id="{CF3A3D7A-D2F7-30BB-236F-B59C4FB2B014}"/>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Tree>
    <p:extLst>
      <p:ext uri="{BB962C8B-B14F-4D97-AF65-F5344CB8AC3E}">
        <p14:creationId xmlns:p14="http://schemas.microsoft.com/office/powerpoint/2010/main" val="2248775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AB75FAC-1EDA-7933-AE79-BC10E74EC61E}"/>
              </a:ext>
            </a:extLst>
          </p:cNvPr>
          <p:cNvPicPr>
            <a:picLocks noChangeAspect="1"/>
          </p:cNvPicPr>
          <p:nvPr/>
        </p:nvPicPr>
        <p:blipFill>
          <a:blip r:embed="rId3"/>
          <a:stretch>
            <a:fillRect/>
          </a:stretch>
        </p:blipFill>
        <p:spPr>
          <a:xfrm>
            <a:off x="8617945" y="2030349"/>
            <a:ext cx="3352800" cy="1219200"/>
          </a:xfrm>
          <a:prstGeom prst="rect">
            <a:avLst/>
          </a:prstGeom>
        </p:spPr>
      </p:pic>
      <p:sp>
        <p:nvSpPr>
          <p:cNvPr id="2" name="ZoneTexte 1">
            <a:extLst>
              <a:ext uri="{FF2B5EF4-FFF2-40B4-BE49-F238E27FC236}">
                <a16:creationId xmlns:a16="http://schemas.microsoft.com/office/drawing/2014/main" id="{C94B8E62-24AE-8E21-9042-537D966F514D}"/>
              </a:ext>
            </a:extLst>
          </p:cNvPr>
          <p:cNvSpPr txBox="1"/>
          <p:nvPr/>
        </p:nvSpPr>
        <p:spPr>
          <a:xfrm>
            <a:off x="221255" y="1997839"/>
            <a:ext cx="8272743" cy="2585323"/>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Quelques informations concernant l’impression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couche « estimations de dégâts paramétrées » ne s’affiche pas lors de l’impression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 vues aériennes ne s’affichent pas lors de l’impression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 est possible d’afficher le plan IGN et le parcellaire Express de l’IGN en même temps lors de l’impression à condition de diminuer son taux d’opacité.</a:t>
            </a:r>
          </a:p>
        </p:txBody>
      </p:sp>
      <p:sp>
        <p:nvSpPr>
          <p:cNvPr id="4" name="Rectangle 3">
            <a:extLst>
              <a:ext uri="{FF2B5EF4-FFF2-40B4-BE49-F238E27FC236}">
                <a16:creationId xmlns:a16="http://schemas.microsoft.com/office/drawing/2014/main" id="{74DDBD09-8864-0F33-D779-24F5A894DD6D}"/>
              </a:ext>
            </a:extLst>
          </p:cNvPr>
          <p:cNvSpPr/>
          <p:nvPr/>
        </p:nvSpPr>
        <p:spPr>
          <a:xfrm>
            <a:off x="8823554" y="2224957"/>
            <a:ext cx="275422" cy="26440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CB40B54E-841E-0BF0-BB3D-6FF8889B662F}"/>
              </a:ext>
            </a:extLst>
          </p:cNvPr>
          <p:cNvSpPr txBox="1"/>
          <p:nvPr/>
        </p:nvSpPr>
        <p:spPr>
          <a:xfrm>
            <a:off x="9163280" y="3762352"/>
            <a:ext cx="2375970" cy="1077218"/>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 Changer l’opacité » pour régler l’opacité de la couche sélectionnée.</a:t>
            </a:r>
          </a:p>
        </p:txBody>
      </p:sp>
      <p:cxnSp>
        <p:nvCxnSpPr>
          <p:cNvPr id="7" name="Connecteur droit avec flèche 6">
            <a:extLst>
              <a:ext uri="{FF2B5EF4-FFF2-40B4-BE49-F238E27FC236}">
                <a16:creationId xmlns:a16="http://schemas.microsoft.com/office/drawing/2014/main" id="{5BF59D72-75ED-701B-757D-C3AE03922EB3}"/>
              </a:ext>
            </a:extLst>
          </p:cNvPr>
          <p:cNvCxnSpPr>
            <a:cxnSpLocks/>
          </p:cNvCxnSpPr>
          <p:nvPr/>
        </p:nvCxnSpPr>
        <p:spPr>
          <a:xfrm>
            <a:off x="8961265" y="2489362"/>
            <a:ext cx="261658" cy="12729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C97833E0-7E01-073D-8B57-A16ECA24B469}"/>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9" name="Espace réservé du numéro de diapositive 2">
            <a:extLst>
              <a:ext uri="{FF2B5EF4-FFF2-40B4-BE49-F238E27FC236}">
                <a16:creationId xmlns:a16="http://schemas.microsoft.com/office/drawing/2014/main" id="{DAD3A651-78EC-6D72-3BB6-2F5F8F31867B}"/>
              </a:ext>
            </a:extLst>
          </p:cNvPr>
          <p:cNvSpPr>
            <a:spLocks noGrp="1"/>
          </p:cNvSpPr>
          <p:nvPr>
            <p:ph type="sldNum" sz="quarter" idx="12"/>
          </p:nvPr>
        </p:nvSpPr>
        <p:spPr>
          <a:xfrm>
            <a:off x="9448800" y="6502603"/>
            <a:ext cx="2743200" cy="365125"/>
          </a:xfrm>
        </p:spPr>
        <p:txBody>
          <a:bodyPr/>
          <a:lstStyle/>
          <a:p>
            <a:fld id="{622E19BC-3DB7-4894-880A-8C5995039174}" type="slidenum">
              <a:rPr lang="fr-FR" smtClean="0"/>
              <a:t>25</a:t>
            </a:fld>
            <a:endParaRPr lang="fr-FR" dirty="0"/>
          </a:p>
        </p:txBody>
      </p:sp>
      <p:sp>
        <p:nvSpPr>
          <p:cNvPr id="3" name="Titre 1">
            <a:extLst>
              <a:ext uri="{FF2B5EF4-FFF2-40B4-BE49-F238E27FC236}">
                <a16:creationId xmlns:a16="http://schemas.microsoft.com/office/drawing/2014/main" id="{E72C853A-41BE-E494-96AA-1188E133BE54}"/>
              </a:ext>
            </a:extLst>
          </p:cNvPr>
          <p:cNvSpPr txBox="1">
            <a:spLocks/>
          </p:cNvSpPr>
          <p:nvPr/>
        </p:nvSpPr>
        <p:spPr>
          <a:xfrm>
            <a:off x="1023650" y="136523"/>
            <a:ext cx="10515600" cy="54927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chemeClr val="accent5">
                    <a:lumMod val="75000"/>
                  </a:schemeClr>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dirty="0">
                <a:solidFill>
                  <a:srgbClr val="5B9BD5">
                    <a:lumMod val="75000"/>
                  </a:srgbClr>
                </a:solidFill>
              </a:rPr>
              <a:t>10</a:t>
            </a:r>
            <a:r>
              <a:rPr kumimoji="0" lang="fr-FR" sz="2800" b="0"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 - BONNES PRATIQUES POUR L’IMPRESSION</a:t>
            </a:r>
          </a:p>
        </p:txBody>
      </p:sp>
      <p:sp>
        <p:nvSpPr>
          <p:cNvPr id="11" name="ZoneTexte 10">
            <a:extLst>
              <a:ext uri="{FF2B5EF4-FFF2-40B4-BE49-F238E27FC236}">
                <a16:creationId xmlns:a16="http://schemas.microsoft.com/office/drawing/2014/main" id="{E16D817B-3837-268C-8EA4-B9BABF6129C7}"/>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Tree>
    <p:extLst>
      <p:ext uri="{BB962C8B-B14F-4D97-AF65-F5344CB8AC3E}">
        <p14:creationId xmlns:p14="http://schemas.microsoft.com/office/powerpoint/2010/main" val="1831674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ZoneTexte 2">
            <a:extLst>
              <a:ext uri="{FF2B5EF4-FFF2-40B4-BE49-F238E27FC236}">
                <a16:creationId xmlns:a16="http://schemas.microsoft.com/office/drawing/2014/main" id="{4CCBE7BC-8D60-402F-A885-D6373D93A464}"/>
              </a:ext>
            </a:extLst>
          </p:cNvPr>
          <p:cNvSpPr txBox="1"/>
          <p:nvPr/>
        </p:nvSpPr>
        <p:spPr>
          <a:xfrm>
            <a:off x="838200" y="1390868"/>
            <a:ext cx="11090314" cy="40934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cas de problème technique dans les procédures décrites dans ce document, n’hésitez pas à contacter le GIP ATGeRi : </a:t>
            </a:r>
            <a:r>
              <a:rPr kumimoji="0" lang="fr-FR" sz="2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3"/>
              </a:rPr>
              <a:t>plateforme.nationale.foret.gibier@gipatgeri.fr</a:t>
            </a:r>
            <a:endParaRPr kumimoji="0" lang="fr-FR" sz="2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dehors de cette plateforme</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cas de problème pour trouver un référent à qui signaler vos dégâts, n’hésitez pas à prendre contact avec votre correspondant </a:t>
            </a:r>
            <a:r>
              <a:rPr kumimoji="0" lang="fr-FR"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Fransylva</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cas de problème pour remplir la fiche de signalement, n’hésitez pas à prendre contact avec votre gestionnaire ou conseiller CNPF à qui vous l’enverrez.</a:t>
            </a:r>
          </a:p>
        </p:txBody>
      </p:sp>
      <p:sp>
        <p:nvSpPr>
          <p:cNvPr id="7" name="Titre 1">
            <a:extLst>
              <a:ext uri="{FF2B5EF4-FFF2-40B4-BE49-F238E27FC236}">
                <a16:creationId xmlns:a16="http://schemas.microsoft.com/office/drawing/2014/main" id="{D26C577D-0103-430B-9F03-EDF060B45CCF}"/>
              </a:ext>
            </a:extLst>
          </p:cNvPr>
          <p:cNvSpPr>
            <a:spLocks noGrp="1"/>
          </p:cNvSpPr>
          <p:nvPr>
            <p:ph type="title"/>
          </p:nvPr>
        </p:nvSpPr>
        <p:spPr>
          <a:xfrm>
            <a:off x="838200" y="118943"/>
            <a:ext cx="10515600" cy="549274"/>
          </a:xfrm>
        </p:spPr>
        <p:txBody>
          <a:bodyPr>
            <a:normAutofit/>
          </a:bodyPr>
          <a:lstStyle/>
          <a:p>
            <a:r>
              <a:rPr lang="fr-FR" dirty="0"/>
              <a:t>11 - CONTACTS</a:t>
            </a:r>
          </a:p>
        </p:txBody>
      </p:sp>
      <p:sp>
        <p:nvSpPr>
          <p:cNvPr id="2" name="Espace réservé du numéro de diapositive 1">
            <a:extLst>
              <a:ext uri="{FF2B5EF4-FFF2-40B4-BE49-F238E27FC236}">
                <a16:creationId xmlns:a16="http://schemas.microsoft.com/office/drawing/2014/main" id="{C02C1967-6BD7-415A-A259-5CA4DEC428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B50F8462-D178-4256-AF6E-1EEF0CD9AA97}"/>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Tree>
    <p:extLst>
      <p:ext uri="{BB962C8B-B14F-4D97-AF65-F5344CB8AC3E}">
        <p14:creationId xmlns:p14="http://schemas.microsoft.com/office/powerpoint/2010/main" val="67828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7E380-DBE3-4A6F-8F6F-BF2CBDEC1AA4}"/>
              </a:ext>
            </a:extLst>
          </p:cNvPr>
          <p:cNvSpPr>
            <a:spLocks noGrp="1"/>
          </p:cNvSpPr>
          <p:nvPr>
            <p:ph type="title"/>
          </p:nvPr>
        </p:nvSpPr>
        <p:spPr>
          <a:xfrm>
            <a:off x="838200" y="126620"/>
            <a:ext cx="10515600" cy="1325563"/>
          </a:xfrm>
        </p:spPr>
        <p:txBody>
          <a:bodyPr/>
          <a:lstStyle/>
          <a:p>
            <a:pPr algn="ctr"/>
            <a:r>
              <a:rPr lang="fr-FR" dirty="0"/>
              <a:t>SOMMAIRE</a:t>
            </a:r>
          </a:p>
        </p:txBody>
      </p:sp>
      <p:sp>
        <p:nvSpPr>
          <p:cNvPr id="4" name="Titre 1">
            <a:extLst>
              <a:ext uri="{FF2B5EF4-FFF2-40B4-BE49-F238E27FC236}">
                <a16:creationId xmlns:a16="http://schemas.microsoft.com/office/drawing/2014/main" id="{C10F1B69-CDC2-4296-968E-F01BB26A6EA4}"/>
              </a:ext>
            </a:extLst>
          </p:cNvPr>
          <p:cNvSpPr txBox="1">
            <a:spLocks/>
          </p:cNvSpPr>
          <p:nvPr/>
        </p:nvSpPr>
        <p:spPr>
          <a:xfrm>
            <a:off x="838200" y="1107441"/>
            <a:ext cx="11069320" cy="575056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fr-FR" dirty="0">
                <a:hlinkClick r:id="rId2" action="ppaction://hlinksldjump"/>
              </a:rPr>
              <a:t>1. Connexion</a:t>
            </a:r>
            <a:endParaRPr lang="fr-FR" dirty="0"/>
          </a:p>
          <a:p>
            <a:pPr>
              <a:lnSpc>
                <a:spcPct val="120000"/>
              </a:lnSpc>
            </a:pPr>
            <a:r>
              <a:rPr lang="fr-FR" dirty="0">
                <a:hlinkClick r:id="rId3" action="ppaction://hlinksldjump"/>
              </a:rPr>
              <a:t>2. Mon compte</a:t>
            </a:r>
            <a:endParaRPr lang="fr-FR" dirty="0"/>
          </a:p>
          <a:p>
            <a:pPr>
              <a:lnSpc>
                <a:spcPct val="120000"/>
              </a:lnSpc>
            </a:pPr>
            <a:r>
              <a:rPr lang="fr-FR" dirty="0">
                <a:hlinkClick r:id="rId4" action="ppaction://hlinksldjump"/>
              </a:rPr>
              <a:t>3. Généralités</a:t>
            </a:r>
            <a:endParaRPr lang="fr-FR" dirty="0"/>
          </a:p>
          <a:p>
            <a:pPr>
              <a:lnSpc>
                <a:spcPct val="120000"/>
              </a:lnSpc>
            </a:pPr>
            <a:r>
              <a:rPr lang="fr-FR" dirty="0">
                <a:hlinkClick r:id="rId5" action="ppaction://hlinksldjump"/>
              </a:rPr>
              <a:t>4. Accès à la cartographie</a:t>
            </a:r>
            <a:endParaRPr lang="fr-FR" dirty="0"/>
          </a:p>
          <a:p>
            <a:pPr>
              <a:lnSpc>
                <a:spcPct val="120000"/>
              </a:lnSpc>
            </a:pPr>
            <a:r>
              <a:rPr lang="fr-FR" dirty="0">
                <a:hlinkClick r:id="rId6" action="ppaction://hlinksldjump"/>
              </a:rPr>
              <a:t>5. Saisir depuis la cartographie</a:t>
            </a:r>
            <a:endParaRPr lang="fr-FR" dirty="0"/>
          </a:p>
          <a:p>
            <a:pPr>
              <a:lnSpc>
                <a:spcPct val="120000"/>
              </a:lnSpc>
            </a:pPr>
            <a:r>
              <a:rPr lang="fr-FR" dirty="0">
                <a:hlinkClick r:id="rId7" action="ppaction://hlinksldjump"/>
              </a:rPr>
              <a:t>6. Consulter / modifier ses saisies</a:t>
            </a:r>
            <a:endParaRPr lang="fr-FR" dirty="0"/>
          </a:p>
          <a:p>
            <a:pPr>
              <a:lnSpc>
                <a:spcPct val="120000"/>
              </a:lnSpc>
            </a:pPr>
            <a:r>
              <a:rPr lang="fr-FR" dirty="0">
                <a:hlinkClick r:id="rId8" action="ppaction://hlinksldjump"/>
              </a:rPr>
              <a:t>7. Outils de recherche</a:t>
            </a:r>
            <a:endParaRPr lang="fr-FR" dirty="0"/>
          </a:p>
          <a:p>
            <a:pPr>
              <a:lnSpc>
                <a:spcPct val="120000"/>
              </a:lnSpc>
            </a:pPr>
            <a:r>
              <a:rPr lang="fr-FR" dirty="0">
                <a:hlinkClick r:id="rId9" action="ppaction://hlinksldjump"/>
              </a:rPr>
              <a:t>8. Couches analytiques disponibles</a:t>
            </a:r>
            <a:endParaRPr lang="fr-FR" dirty="0"/>
          </a:p>
          <a:p>
            <a:pPr>
              <a:lnSpc>
                <a:spcPct val="120000"/>
              </a:lnSpc>
            </a:pPr>
            <a:r>
              <a:rPr lang="fr-FR" dirty="0">
                <a:hlinkClick r:id="rId10" action="ppaction://hlinksldjump"/>
              </a:rPr>
              <a:t>9. Saisir des îlots de reboisement</a:t>
            </a:r>
            <a:endParaRPr lang="fr-FR" dirty="0"/>
          </a:p>
          <a:p>
            <a:pPr>
              <a:lnSpc>
                <a:spcPct val="120000"/>
              </a:lnSpc>
            </a:pPr>
            <a:r>
              <a:rPr lang="fr-FR" dirty="0">
                <a:hlinkClick r:id="rId11" action="ppaction://hlinksldjump"/>
              </a:rPr>
              <a:t>10. Bonnes pratiques pour l’impression</a:t>
            </a:r>
            <a:endParaRPr lang="fr-FR" dirty="0"/>
          </a:p>
          <a:p>
            <a:endParaRPr lang="fr-FR" dirty="0"/>
          </a:p>
          <a:p>
            <a:r>
              <a:rPr lang="fr-FR" dirty="0">
                <a:hlinkClick r:id="rId12" action="ppaction://hlinksldjump"/>
              </a:rPr>
              <a:t>Contact</a:t>
            </a:r>
            <a:endParaRPr lang="fr-FR" dirty="0"/>
          </a:p>
          <a:p>
            <a:pPr algn="ctr"/>
            <a:endParaRPr lang="fr-FR" dirty="0"/>
          </a:p>
        </p:txBody>
      </p:sp>
      <p:sp>
        <p:nvSpPr>
          <p:cNvPr id="5" name="ZoneTexte 4">
            <a:extLst>
              <a:ext uri="{FF2B5EF4-FFF2-40B4-BE49-F238E27FC236}">
                <a16:creationId xmlns:a16="http://schemas.microsoft.com/office/drawing/2014/main" id="{59EF3545-CBB5-4902-83F1-C5E51E79B8B8}"/>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6" name="Espace réservé du numéro de diapositive 2">
            <a:extLst>
              <a:ext uri="{FF2B5EF4-FFF2-40B4-BE49-F238E27FC236}">
                <a16:creationId xmlns:a16="http://schemas.microsoft.com/office/drawing/2014/main" id="{AF01875E-B264-440E-A884-C673AC4E21DC}"/>
              </a:ext>
            </a:extLst>
          </p:cNvPr>
          <p:cNvSpPr>
            <a:spLocks noGrp="1"/>
          </p:cNvSpPr>
          <p:nvPr>
            <p:ph type="sldNum" sz="quarter" idx="12"/>
          </p:nvPr>
        </p:nvSpPr>
        <p:spPr>
          <a:xfrm>
            <a:off x="8610600" y="6356350"/>
            <a:ext cx="2743200" cy="365125"/>
          </a:xfrm>
        </p:spPr>
        <p:txBody>
          <a:bodyPr/>
          <a:lstStyle/>
          <a:p>
            <a:fld id="{622E19BC-3DB7-4894-880A-8C5995039174}" type="slidenum">
              <a:rPr lang="fr-FR" smtClean="0"/>
              <a:t>3</a:t>
            </a:fld>
            <a:endParaRPr lang="fr-FR" dirty="0"/>
          </a:p>
        </p:txBody>
      </p:sp>
      <p:sp>
        <p:nvSpPr>
          <p:cNvPr id="7" name="ZoneTexte 6">
            <a:extLst>
              <a:ext uri="{FF2B5EF4-FFF2-40B4-BE49-F238E27FC236}">
                <a16:creationId xmlns:a16="http://schemas.microsoft.com/office/drawing/2014/main" id="{9B68F58B-4C5C-4187-B446-2C16085756C1}"/>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Tree>
    <p:extLst>
      <p:ext uri="{BB962C8B-B14F-4D97-AF65-F5344CB8AC3E}">
        <p14:creationId xmlns:p14="http://schemas.microsoft.com/office/powerpoint/2010/main" val="4293164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91563B0-ABC1-A28C-EF32-2F2B69592DB7}"/>
              </a:ext>
            </a:extLst>
          </p:cNvPr>
          <p:cNvPicPr>
            <a:picLocks noChangeAspect="1"/>
          </p:cNvPicPr>
          <p:nvPr/>
        </p:nvPicPr>
        <p:blipFill>
          <a:blip r:embed="rId3"/>
          <a:stretch>
            <a:fillRect/>
          </a:stretch>
        </p:blipFill>
        <p:spPr>
          <a:xfrm>
            <a:off x="74671" y="1545160"/>
            <a:ext cx="6250715" cy="3183430"/>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9046B299-A9FB-82A6-6709-DD2B8405CFC6}"/>
              </a:ext>
            </a:extLst>
          </p:cNvPr>
          <p:cNvPicPr>
            <a:picLocks noChangeAspect="1"/>
          </p:cNvPicPr>
          <p:nvPr/>
        </p:nvPicPr>
        <p:blipFill>
          <a:blip r:embed="rId4"/>
          <a:stretch>
            <a:fillRect/>
          </a:stretch>
        </p:blipFill>
        <p:spPr>
          <a:xfrm>
            <a:off x="6096000" y="1225156"/>
            <a:ext cx="5940396" cy="4225176"/>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1 - CONNEXION</a:t>
            </a:r>
          </a:p>
        </p:txBody>
      </p:sp>
      <p:sp>
        <p:nvSpPr>
          <p:cNvPr id="14" name="ZoneTexte 13">
            <a:extLst>
              <a:ext uri="{FF2B5EF4-FFF2-40B4-BE49-F238E27FC236}">
                <a16:creationId xmlns:a16="http://schemas.microsoft.com/office/drawing/2014/main" id="{102FC646-51C3-4719-BD55-450EE27B2C1F}"/>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
        <p:nvSpPr>
          <p:cNvPr id="18" name="Rectangle 17">
            <a:extLst>
              <a:ext uri="{FF2B5EF4-FFF2-40B4-BE49-F238E27FC236}">
                <a16:creationId xmlns:a16="http://schemas.microsoft.com/office/drawing/2014/main" id="{53944BBB-B6D3-3ED9-2AF8-F31CE9C93CD0}"/>
              </a:ext>
            </a:extLst>
          </p:cNvPr>
          <p:cNvSpPr/>
          <p:nvPr/>
        </p:nvSpPr>
        <p:spPr>
          <a:xfrm>
            <a:off x="20636" y="754059"/>
            <a:ext cx="12150728" cy="38525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059EFE48-189F-8718-113A-8BD7D21D7320}"/>
              </a:ext>
            </a:extLst>
          </p:cNvPr>
          <p:cNvSpPr txBox="1"/>
          <p:nvPr/>
        </p:nvSpPr>
        <p:spPr>
          <a:xfrm>
            <a:off x="382772" y="765267"/>
            <a:ext cx="123866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Lien pour accéder aux dégâts de gibier sur le Web :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https://plateforme-nationale-foret-gibier.cartogip.fr/</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30801BA6-596D-9999-51B6-657F36032E2D}"/>
              </a:ext>
            </a:extLst>
          </p:cNvPr>
          <p:cNvSpPr/>
          <p:nvPr/>
        </p:nvSpPr>
        <p:spPr>
          <a:xfrm>
            <a:off x="2816646" y="5358280"/>
            <a:ext cx="6911248" cy="100917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DBF14161-955B-2A6A-1FB1-81CA5F24F26B}"/>
              </a:ext>
            </a:extLst>
          </p:cNvPr>
          <p:cNvSpPr txBox="1"/>
          <p:nvPr/>
        </p:nvSpPr>
        <p:spPr>
          <a:xfrm>
            <a:off x="2816646" y="5426960"/>
            <a:ext cx="7010401"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Renseignez votre </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nom d’utilisateur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votre </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mot de passe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pour accéder à la plateforme nationale Forêt-Gibier ou bien créez votre compte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cartogip</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4" name="Rectangle 23">
            <a:extLst>
              <a:ext uri="{FF2B5EF4-FFF2-40B4-BE49-F238E27FC236}">
                <a16:creationId xmlns:a16="http://schemas.microsoft.com/office/drawing/2014/main" id="{4DB6C558-A9D7-B7D3-EB74-5398FA5DEA0E}"/>
              </a:ext>
            </a:extLst>
          </p:cNvPr>
          <p:cNvSpPr/>
          <p:nvPr/>
        </p:nvSpPr>
        <p:spPr>
          <a:xfrm>
            <a:off x="155604" y="2235077"/>
            <a:ext cx="1541221" cy="32498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 name="Connecteur droit avec flèche 24">
            <a:extLst>
              <a:ext uri="{FF2B5EF4-FFF2-40B4-BE49-F238E27FC236}">
                <a16:creationId xmlns:a16="http://schemas.microsoft.com/office/drawing/2014/main" id="{A2F4B2D0-BFB2-608D-22D5-1F1B22F7D0BE}"/>
              </a:ext>
            </a:extLst>
          </p:cNvPr>
          <p:cNvCxnSpPr>
            <a:cxnSpLocks/>
            <a:stCxn id="24" idx="3"/>
          </p:cNvCxnSpPr>
          <p:nvPr/>
        </p:nvCxnSpPr>
        <p:spPr>
          <a:xfrm>
            <a:off x="1696825" y="2397569"/>
            <a:ext cx="462502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56D639E1-1E9A-9B8D-59C0-2BD658C3B1C1}"/>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Tree>
    <p:extLst>
      <p:ext uri="{BB962C8B-B14F-4D97-AF65-F5344CB8AC3E}">
        <p14:creationId xmlns:p14="http://schemas.microsoft.com/office/powerpoint/2010/main" val="255734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4518E8E-A2EC-5D12-2E23-B69ED8B09CB7}"/>
              </a:ext>
            </a:extLst>
          </p:cNvPr>
          <p:cNvPicPr>
            <a:picLocks noChangeAspect="1"/>
          </p:cNvPicPr>
          <p:nvPr/>
        </p:nvPicPr>
        <p:blipFill rotWithShape="1">
          <a:blip r:embed="rId3"/>
          <a:srcRect t="1091"/>
          <a:stretch/>
        </p:blipFill>
        <p:spPr>
          <a:xfrm>
            <a:off x="60333" y="867266"/>
            <a:ext cx="6513690" cy="4174851"/>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2 - MON COMPTE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27" name="Rectangle 26">
            <a:extLst>
              <a:ext uri="{FF2B5EF4-FFF2-40B4-BE49-F238E27FC236}">
                <a16:creationId xmlns:a16="http://schemas.microsoft.com/office/drawing/2014/main" id="{F3DED1A3-AAF3-48A4-B66C-0D930E3E3D32}"/>
              </a:ext>
            </a:extLst>
          </p:cNvPr>
          <p:cNvSpPr/>
          <p:nvPr/>
        </p:nvSpPr>
        <p:spPr>
          <a:xfrm>
            <a:off x="207621" y="5304410"/>
            <a:ext cx="5160315" cy="124581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a:p>
            <a:pPr algn="ctr"/>
            <a:endParaRPr lang="fr-FR" sz="2400" b="1" i="1" dirty="0">
              <a:solidFill>
                <a:schemeClr val="tx1"/>
              </a:solidFill>
            </a:endParaRPr>
          </a:p>
        </p:txBody>
      </p:sp>
      <p:sp>
        <p:nvSpPr>
          <p:cNvPr id="29" name="ZoneTexte 28">
            <a:extLst>
              <a:ext uri="{FF2B5EF4-FFF2-40B4-BE49-F238E27FC236}">
                <a16:creationId xmlns:a16="http://schemas.microsoft.com/office/drawing/2014/main" id="{D72A793B-DC63-4726-A98A-C7A99B4006C7}"/>
              </a:ext>
            </a:extLst>
          </p:cNvPr>
          <p:cNvSpPr txBox="1"/>
          <p:nvPr/>
        </p:nvSpPr>
        <p:spPr>
          <a:xfrm>
            <a:off x="207621" y="5349894"/>
            <a:ext cx="5160315" cy="1200329"/>
          </a:xfrm>
          <a:prstGeom prst="rect">
            <a:avLst/>
          </a:prstGeom>
          <a:noFill/>
        </p:spPr>
        <p:txBody>
          <a:bodyPr wrap="square" lIns="91440" tIns="45720" rIns="91440" bIns="45720" rtlCol="0" anchor="t">
            <a:spAutoFit/>
          </a:bodyPr>
          <a:lstStyle/>
          <a:p>
            <a:pPr algn="ctr"/>
            <a:r>
              <a:rPr lang="fr-FR" dirty="0">
                <a:latin typeface="Arial" panose="020B0604020202020204" pitchFamily="34" charset="0"/>
                <a:cs typeface="Arial" panose="020B0604020202020204" pitchFamily="34" charset="0"/>
              </a:rPr>
              <a:t>Cliquez sur l’onglet « Mon compte » pour consulter mes coordonnées, consulter mes signalements et gérer mon/mes organisme(s) référent(s) </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p:txBody>
          <a:bodyPr/>
          <a:lstStyle/>
          <a:p>
            <a:fld id="{622E19BC-3DB7-4894-880A-8C5995039174}" type="slidenum">
              <a:rPr lang="fr-FR" smtClean="0"/>
              <a:t>5</a:t>
            </a:fld>
            <a:endParaRPr lang="fr-FR"/>
          </a:p>
        </p:txBody>
      </p:sp>
      <p:sp>
        <p:nvSpPr>
          <p:cNvPr id="26" name="Rectangle 25">
            <a:extLst>
              <a:ext uri="{FF2B5EF4-FFF2-40B4-BE49-F238E27FC236}">
                <a16:creationId xmlns:a16="http://schemas.microsoft.com/office/drawing/2014/main" id="{015A0FD0-4ADD-4769-9474-B8D308B4FA3F}"/>
              </a:ext>
            </a:extLst>
          </p:cNvPr>
          <p:cNvSpPr/>
          <p:nvPr/>
        </p:nvSpPr>
        <p:spPr>
          <a:xfrm>
            <a:off x="283037" y="2415987"/>
            <a:ext cx="1437187" cy="31776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cxnSp>
        <p:nvCxnSpPr>
          <p:cNvPr id="28" name="Connecteur droit 27">
            <a:extLst>
              <a:ext uri="{FF2B5EF4-FFF2-40B4-BE49-F238E27FC236}">
                <a16:creationId xmlns:a16="http://schemas.microsoft.com/office/drawing/2014/main" id="{FF90DBAC-DCDB-430D-B4F6-C94996DC1B4C}"/>
              </a:ext>
            </a:extLst>
          </p:cNvPr>
          <p:cNvCxnSpPr>
            <a:cxnSpLocks/>
          </p:cNvCxnSpPr>
          <p:nvPr/>
        </p:nvCxnSpPr>
        <p:spPr>
          <a:xfrm flipH="1">
            <a:off x="1720224" y="2398233"/>
            <a:ext cx="7394" cy="14153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B3B4EB12-0CCE-4998-A755-B3A3E2E08478}"/>
              </a:ext>
            </a:extLst>
          </p:cNvPr>
          <p:cNvCxnSpPr>
            <a:cxnSpLocks/>
          </p:cNvCxnSpPr>
          <p:nvPr/>
        </p:nvCxnSpPr>
        <p:spPr>
          <a:xfrm>
            <a:off x="1701370" y="3794743"/>
            <a:ext cx="382206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5DF000E1-46DF-41AB-8C0A-F28428A0B1CE}"/>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pic>
        <p:nvPicPr>
          <p:cNvPr id="9" name="Image 8">
            <a:extLst>
              <a:ext uri="{FF2B5EF4-FFF2-40B4-BE49-F238E27FC236}">
                <a16:creationId xmlns:a16="http://schemas.microsoft.com/office/drawing/2014/main" id="{6F77E8D8-E6DF-1ED1-AB7B-E0A8759F524C}"/>
              </a:ext>
            </a:extLst>
          </p:cNvPr>
          <p:cNvPicPr>
            <a:picLocks noChangeAspect="1"/>
          </p:cNvPicPr>
          <p:nvPr/>
        </p:nvPicPr>
        <p:blipFill>
          <a:blip r:embed="rId4"/>
          <a:stretch>
            <a:fillRect/>
          </a:stretch>
        </p:blipFill>
        <p:spPr>
          <a:xfrm>
            <a:off x="5658122" y="2764249"/>
            <a:ext cx="6350200" cy="25856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8508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E057FD9A-1C82-703D-A514-B431989AA148}"/>
              </a:ext>
            </a:extLst>
          </p:cNvPr>
          <p:cNvPicPr>
            <a:picLocks noChangeAspect="1"/>
          </p:cNvPicPr>
          <p:nvPr/>
        </p:nvPicPr>
        <p:blipFill>
          <a:blip r:embed="rId3"/>
          <a:stretch>
            <a:fillRect/>
          </a:stretch>
        </p:blipFill>
        <p:spPr>
          <a:xfrm>
            <a:off x="6625768" y="1364668"/>
            <a:ext cx="4838538" cy="5264870"/>
          </a:xfrm>
          <a:prstGeom prst="rect">
            <a:avLst/>
          </a:prstGeom>
        </p:spPr>
      </p:pic>
      <p:pic>
        <p:nvPicPr>
          <p:cNvPr id="7" name="Image 6">
            <a:extLst>
              <a:ext uri="{FF2B5EF4-FFF2-40B4-BE49-F238E27FC236}">
                <a16:creationId xmlns:a16="http://schemas.microsoft.com/office/drawing/2014/main" id="{9B5B23DF-6811-8889-A08E-E70D1F16DD64}"/>
              </a:ext>
            </a:extLst>
          </p:cNvPr>
          <p:cNvPicPr>
            <a:picLocks noChangeAspect="1"/>
          </p:cNvPicPr>
          <p:nvPr/>
        </p:nvPicPr>
        <p:blipFill>
          <a:blip r:embed="rId4"/>
          <a:stretch>
            <a:fillRect/>
          </a:stretch>
        </p:blipFill>
        <p:spPr>
          <a:xfrm>
            <a:off x="240658" y="1345210"/>
            <a:ext cx="5731228" cy="2594683"/>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2 - MON COMPTE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r>
              <a:rPr lang="fr-FR" sz="1400" dirty="0"/>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p:txBody>
          <a:bodyPr/>
          <a:lstStyle/>
          <a:p>
            <a:fld id="{622E19BC-3DB7-4894-880A-8C5995039174}" type="slidenum">
              <a:rPr lang="fr-FR" smtClean="0"/>
              <a:t>6</a:t>
            </a:fld>
            <a:endParaRPr lang="fr-FR"/>
          </a:p>
        </p:txBody>
      </p:sp>
      <p:sp>
        <p:nvSpPr>
          <p:cNvPr id="18" name="Rectangle 17">
            <a:extLst>
              <a:ext uri="{FF2B5EF4-FFF2-40B4-BE49-F238E27FC236}">
                <a16:creationId xmlns:a16="http://schemas.microsoft.com/office/drawing/2014/main" id="{D38AA38E-1EF9-4C77-BFF2-52922F3A7527}"/>
              </a:ext>
            </a:extLst>
          </p:cNvPr>
          <p:cNvSpPr/>
          <p:nvPr/>
        </p:nvSpPr>
        <p:spPr>
          <a:xfrm>
            <a:off x="1806012" y="3256384"/>
            <a:ext cx="1023243" cy="33846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 name="Connecteur droit avec flèche 18">
            <a:extLst>
              <a:ext uri="{FF2B5EF4-FFF2-40B4-BE49-F238E27FC236}">
                <a16:creationId xmlns:a16="http://schemas.microsoft.com/office/drawing/2014/main" id="{CE30291B-0CD8-45ED-95AC-D8565342A525}"/>
              </a:ext>
            </a:extLst>
          </p:cNvPr>
          <p:cNvCxnSpPr>
            <a:cxnSpLocks/>
          </p:cNvCxnSpPr>
          <p:nvPr/>
        </p:nvCxnSpPr>
        <p:spPr>
          <a:xfrm>
            <a:off x="2157380" y="3592159"/>
            <a:ext cx="0" cy="5556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D0EAB8C-2FB7-4C4D-81F6-4897AEC172CA}"/>
              </a:ext>
            </a:extLst>
          </p:cNvPr>
          <p:cNvSpPr/>
          <p:nvPr/>
        </p:nvSpPr>
        <p:spPr>
          <a:xfrm>
            <a:off x="375563" y="4199805"/>
            <a:ext cx="3692074" cy="37799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B48E7F45-6F42-487D-8086-0DF631716C1F}"/>
              </a:ext>
            </a:extLst>
          </p:cNvPr>
          <p:cNvSpPr txBox="1"/>
          <p:nvPr/>
        </p:nvSpPr>
        <p:spPr>
          <a:xfrm>
            <a:off x="254139" y="4234145"/>
            <a:ext cx="3908208" cy="34365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modifier ses coordonnées</a:t>
            </a:r>
          </a:p>
        </p:txBody>
      </p:sp>
      <p:sp>
        <p:nvSpPr>
          <p:cNvPr id="23" name="Rectangle 22">
            <a:extLst>
              <a:ext uri="{FF2B5EF4-FFF2-40B4-BE49-F238E27FC236}">
                <a16:creationId xmlns:a16="http://schemas.microsoft.com/office/drawing/2014/main" id="{98A6894A-2587-440A-902A-4561022A30E2}"/>
              </a:ext>
            </a:extLst>
          </p:cNvPr>
          <p:cNvSpPr/>
          <p:nvPr/>
        </p:nvSpPr>
        <p:spPr>
          <a:xfrm>
            <a:off x="505558" y="732626"/>
            <a:ext cx="3409510" cy="43801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3007C7BB-E7A8-4886-AB5F-3934512A4D89}"/>
              </a:ext>
            </a:extLst>
          </p:cNvPr>
          <p:cNvSpPr txBox="1"/>
          <p:nvPr/>
        </p:nvSpPr>
        <p:spPr>
          <a:xfrm>
            <a:off x="410848" y="766966"/>
            <a:ext cx="3409510" cy="369332"/>
          </a:xfrm>
          <a:prstGeom prst="rect">
            <a:avLst/>
          </a:prstGeom>
          <a:noFill/>
        </p:spPr>
        <p:txBody>
          <a:bodyPr wrap="square" lIns="91440" tIns="45720" rIns="91440" bIns="45720" rtlCol="0" anchor="t">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dirty="0">
                <a:solidFill>
                  <a:prstClr val="black"/>
                </a:solidFill>
                <a:latin typeface="Arial" panose="020B0604020202020204" pitchFamily="34" charset="0"/>
                <a:cs typeface="Arial" panose="020B0604020202020204" pitchFamily="34" charset="0"/>
              </a:rPr>
              <a:t>Consulter mes coordonnées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BDB083A6-FB77-47D0-B404-770D31430D78}"/>
              </a:ext>
            </a:extLst>
          </p:cNvPr>
          <p:cNvSpPr/>
          <p:nvPr/>
        </p:nvSpPr>
        <p:spPr>
          <a:xfrm>
            <a:off x="7025899" y="719693"/>
            <a:ext cx="4580072" cy="43801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8A26B676-5A2F-4CE6-B2CE-DAFF0CA09D94}"/>
              </a:ext>
            </a:extLst>
          </p:cNvPr>
          <p:cNvSpPr txBox="1"/>
          <p:nvPr/>
        </p:nvSpPr>
        <p:spPr>
          <a:xfrm>
            <a:off x="6673538" y="754033"/>
            <a:ext cx="5163879" cy="369332"/>
          </a:xfrm>
          <a:prstGeom prst="rect">
            <a:avLst/>
          </a:prstGeom>
          <a:noFill/>
        </p:spPr>
        <p:txBody>
          <a:bodyPr wrap="square" lIns="91440" tIns="45720" rIns="91440" bIns="45720" rtlCol="0" anchor="t">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Gérer mon/mes organisme(s) référent(s)</a:t>
            </a:r>
          </a:p>
        </p:txBody>
      </p:sp>
      <p:sp>
        <p:nvSpPr>
          <p:cNvPr id="32" name="Rectangle 31">
            <a:extLst>
              <a:ext uri="{FF2B5EF4-FFF2-40B4-BE49-F238E27FC236}">
                <a16:creationId xmlns:a16="http://schemas.microsoft.com/office/drawing/2014/main" id="{4DE1B2F9-AF39-4039-A8E8-9FC99CB7D4E3}"/>
              </a:ext>
            </a:extLst>
          </p:cNvPr>
          <p:cNvSpPr/>
          <p:nvPr/>
        </p:nvSpPr>
        <p:spPr>
          <a:xfrm>
            <a:off x="603318" y="4808247"/>
            <a:ext cx="5098144" cy="137453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B9B7EC5F-57CB-4D65-AD00-9CD620873EDA}"/>
              </a:ext>
            </a:extLst>
          </p:cNvPr>
          <p:cNvSpPr txBox="1"/>
          <p:nvPr/>
        </p:nvSpPr>
        <p:spPr>
          <a:xfrm>
            <a:off x="603318" y="4815812"/>
            <a:ext cx="5162752" cy="1323439"/>
          </a:xfrm>
          <a:prstGeom prst="rect">
            <a:avLst/>
          </a:prstGeom>
          <a:noFill/>
        </p:spPr>
        <p:txBody>
          <a:bodyPr wrap="square" lIns="91440" tIns="45720" rIns="91440" bIns="45720" rtlCol="0" anchor="t">
            <a:spAutoFit/>
          </a:bodyPr>
          <a:lstStyle/>
          <a:p>
            <a:pPr marL="342900" marR="0" lvl="0" indent="-342900" algn="ctr" defTabSz="914400" rtl="0" eaLnBrk="1" fontAlgn="auto" latinLnBrk="0" hangingPunct="1">
              <a:lnSpc>
                <a:spcPct val="100000"/>
              </a:lnSpc>
              <a:spcBef>
                <a:spcPts val="0"/>
              </a:spcBef>
              <a:spcAft>
                <a:spcPts val="0"/>
              </a:spcAft>
              <a:buClrTx/>
              <a:buSzTx/>
              <a:buAutoNum type="arabicPeriod"/>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Recherchez votre organisme référent en fonction du nom de l’organisme ou du nom de l’agent si celui-ci a déjà un compte sur la plateforme</a:t>
            </a:r>
          </a:p>
          <a:p>
            <a:pPr marL="342900" marR="0" lvl="0" indent="-342900" algn="ctr" defTabSz="914400" rtl="0" eaLnBrk="1" fontAlgn="auto" latinLnBrk="0" hangingPunct="1">
              <a:lnSpc>
                <a:spcPct val="100000"/>
              </a:lnSpc>
              <a:spcBef>
                <a:spcPts val="0"/>
              </a:spcBef>
              <a:spcAft>
                <a:spcPts val="0"/>
              </a:spcAft>
              <a:buClrTx/>
              <a:buSzTx/>
              <a:buAutoNum type="arabicPeriod"/>
              <a:tabLst/>
              <a:defRPr/>
            </a:pPr>
            <a:r>
              <a:rPr lang="fr-FR" sz="1600" dirty="0">
                <a:solidFill>
                  <a:prstClr val="black"/>
                </a:solidFill>
                <a:latin typeface="Arial" panose="020B0604020202020204" pitchFamily="34" charset="0"/>
                <a:cs typeface="Arial" panose="020B0604020202020204" pitchFamily="34" charset="0"/>
              </a:rPr>
              <a:t>Enregistrez vos organismes favoris </a:t>
            </a:r>
          </a:p>
          <a:p>
            <a:pPr marL="342900" marR="0" lvl="0" indent="-342900" algn="ctr" defTabSz="914400" rtl="0" eaLnBrk="1" fontAlgn="auto" latinLnBrk="0" hangingPunct="1">
              <a:lnSpc>
                <a:spcPct val="100000"/>
              </a:lnSpc>
              <a:spcBef>
                <a:spcPts val="0"/>
              </a:spcBef>
              <a:spcAft>
                <a:spcPts val="0"/>
              </a:spcAft>
              <a:buClrTx/>
              <a:buSzTx/>
              <a:buAutoNum type="arabicPeriod"/>
              <a:tabLst/>
              <a:defRPr/>
            </a:pPr>
            <a:r>
              <a:rPr lang="fr-FR" sz="1600" dirty="0">
                <a:solidFill>
                  <a:prstClr val="black"/>
                </a:solidFill>
                <a:latin typeface="Arial" panose="020B0604020202020204" pitchFamily="34" charset="0"/>
                <a:cs typeface="Arial" panose="020B0604020202020204" pitchFamily="34" charset="0"/>
              </a:rPr>
              <a:t>Retrouvez-les listés dans un tableau</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tangle 33">
            <a:extLst>
              <a:ext uri="{FF2B5EF4-FFF2-40B4-BE49-F238E27FC236}">
                <a16:creationId xmlns:a16="http://schemas.microsoft.com/office/drawing/2014/main" id="{1CD9F6A5-C20F-41D3-AB50-361C6081C91F}"/>
              </a:ext>
            </a:extLst>
          </p:cNvPr>
          <p:cNvSpPr/>
          <p:nvPr/>
        </p:nvSpPr>
        <p:spPr>
          <a:xfrm>
            <a:off x="11174315" y="6075315"/>
            <a:ext cx="171893" cy="23605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5" name="Connecteur droit avec flèche 34">
            <a:extLst>
              <a:ext uri="{FF2B5EF4-FFF2-40B4-BE49-F238E27FC236}">
                <a16:creationId xmlns:a16="http://schemas.microsoft.com/office/drawing/2014/main" id="{ECB2B6DB-631C-428B-949B-B51E6CE47757}"/>
              </a:ext>
            </a:extLst>
          </p:cNvPr>
          <p:cNvCxnSpPr>
            <a:cxnSpLocks/>
          </p:cNvCxnSpPr>
          <p:nvPr/>
        </p:nvCxnSpPr>
        <p:spPr>
          <a:xfrm flipH="1" flipV="1">
            <a:off x="6834811" y="6709910"/>
            <a:ext cx="4425450" cy="115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3384E282-0345-4C06-A53E-B6B8D5787E67}"/>
              </a:ext>
            </a:extLst>
          </p:cNvPr>
          <p:cNvCxnSpPr>
            <a:cxnSpLocks/>
            <a:stCxn id="34" idx="2"/>
          </p:cNvCxnSpPr>
          <p:nvPr/>
        </p:nvCxnSpPr>
        <p:spPr>
          <a:xfrm>
            <a:off x="11260262" y="6311373"/>
            <a:ext cx="0" cy="4224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A2A2E3C-92DF-40A6-9F4E-43BD21D24224}"/>
              </a:ext>
            </a:extLst>
          </p:cNvPr>
          <p:cNvSpPr/>
          <p:nvPr/>
        </p:nvSpPr>
        <p:spPr>
          <a:xfrm>
            <a:off x="2375075" y="6369702"/>
            <a:ext cx="4191531" cy="43801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B859D324-C7B1-419B-8C2A-A01422CAE556}"/>
              </a:ext>
            </a:extLst>
          </p:cNvPr>
          <p:cNvSpPr txBox="1"/>
          <p:nvPr/>
        </p:nvSpPr>
        <p:spPr>
          <a:xfrm>
            <a:off x="2106870" y="6409138"/>
            <a:ext cx="4751509" cy="338554"/>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a:t>
            </a:r>
            <a:r>
              <a:rPr lang="fr-FR" sz="1600" dirty="0">
                <a:solidFill>
                  <a:prstClr val="black"/>
                </a:solidFill>
                <a:latin typeface="Arial" panose="020B0604020202020204" pitchFamily="34" charset="0"/>
                <a:cs typeface="Arial" panose="020B0604020202020204" pitchFamily="34" charset="0"/>
              </a:rPr>
              <a:t>e supprimer un organisme favori</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Accolade ouvrante 39">
            <a:extLst>
              <a:ext uri="{FF2B5EF4-FFF2-40B4-BE49-F238E27FC236}">
                <a16:creationId xmlns:a16="http://schemas.microsoft.com/office/drawing/2014/main" id="{800BBE99-93E8-4634-96BE-0E242F099E8C}"/>
              </a:ext>
            </a:extLst>
          </p:cNvPr>
          <p:cNvSpPr/>
          <p:nvPr/>
        </p:nvSpPr>
        <p:spPr>
          <a:xfrm>
            <a:off x="7527851" y="2254102"/>
            <a:ext cx="289594" cy="2317898"/>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41" name="Connecteur droit avec flèche 40">
            <a:extLst>
              <a:ext uri="{FF2B5EF4-FFF2-40B4-BE49-F238E27FC236}">
                <a16:creationId xmlns:a16="http://schemas.microsoft.com/office/drawing/2014/main" id="{B1C56006-2CC7-48B2-AD0A-2DF63F6A5E0B}"/>
              </a:ext>
            </a:extLst>
          </p:cNvPr>
          <p:cNvCxnSpPr>
            <a:cxnSpLocks/>
          </p:cNvCxnSpPr>
          <p:nvPr/>
        </p:nvCxnSpPr>
        <p:spPr>
          <a:xfrm flipH="1">
            <a:off x="5709044" y="3631102"/>
            <a:ext cx="1733747" cy="13745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C48D1EB3-23A1-43EE-B58C-4209249D2EA0}"/>
              </a:ext>
            </a:extLst>
          </p:cNvPr>
          <p:cNvCxnSpPr>
            <a:cxnSpLocks/>
          </p:cNvCxnSpPr>
          <p:nvPr/>
        </p:nvCxnSpPr>
        <p:spPr>
          <a:xfrm flipH="1">
            <a:off x="5090474" y="4274999"/>
            <a:ext cx="2726971" cy="1465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9B93250F-59BE-448D-A468-7BE215E6EFC5}"/>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cxnSp>
        <p:nvCxnSpPr>
          <p:cNvPr id="39" name="Connecteur droit avec flèche 38">
            <a:extLst>
              <a:ext uri="{FF2B5EF4-FFF2-40B4-BE49-F238E27FC236}">
                <a16:creationId xmlns:a16="http://schemas.microsoft.com/office/drawing/2014/main" id="{B102A3DF-D877-4271-81CA-1B4235216B54}"/>
              </a:ext>
            </a:extLst>
          </p:cNvPr>
          <p:cNvCxnSpPr>
            <a:cxnSpLocks/>
          </p:cNvCxnSpPr>
          <p:nvPr/>
        </p:nvCxnSpPr>
        <p:spPr>
          <a:xfrm flipH="1">
            <a:off x="5174677" y="5844619"/>
            <a:ext cx="2642768" cy="1791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439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16680FA-C711-48D0-39A3-A3FBC54687C3}"/>
              </a:ext>
            </a:extLst>
          </p:cNvPr>
          <p:cNvPicPr>
            <a:picLocks noChangeAspect="1"/>
          </p:cNvPicPr>
          <p:nvPr/>
        </p:nvPicPr>
        <p:blipFill>
          <a:blip r:embed="rId3"/>
          <a:stretch>
            <a:fillRect/>
          </a:stretch>
        </p:blipFill>
        <p:spPr>
          <a:xfrm>
            <a:off x="1762786" y="1235047"/>
            <a:ext cx="8435572" cy="3808292"/>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2 - MON COMPTE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38AA38E-1EF9-4C77-BFF2-52922F3A7527}"/>
              </a:ext>
            </a:extLst>
          </p:cNvPr>
          <p:cNvSpPr/>
          <p:nvPr/>
        </p:nvSpPr>
        <p:spPr>
          <a:xfrm>
            <a:off x="4007959" y="4017139"/>
            <a:ext cx="1587373" cy="39948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 name="Connecteur droit avec flèche 18">
            <a:extLst>
              <a:ext uri="{FF2B5EF4-FFF2-40B4-BE49-F238E27FC236}">
                <a16:creationId xmlns:a16="http://schemas.microsoft.com/office/drawing/2014/main" id="{CE30291B-0CD8-45ED-95AC-D8565342A525}"/>
              </a:ext>
            </a:extLst>
          </p:cNvPr>
          <p:cNvCxnSpPr>
            <a:cxnSpLocks/>
          </p:cNvCxnSpPr>
          <p:nvPr/>
        </p:nvCxnSpPr>
        <p:spPr>
          <a:xfrm>
            <a:off x="4773580" y="4416624"/>
            <a:ext cx="0" cy="883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D0EAB8C-2FB7-4C4D-81F6-4897AEC172CA}"/>
              </a:ext>
            </a:extLst>
          </p:cNvPr>
          <p:cNvSpPr/>
          <p:nvPr/>
        </p:nvSpPr>
        <p:spPr>
          <a:xfrm>
            <a:off x="2955608" y="5307114"/>
            <a:ext cx="3692074" cy="37799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B48E7F45-6F42-487D-8086-0DF631716C1F}"/>
              </a:ext>
            </a:extLst>
          </p:cNvPr>
          <p:cNvSpPr txBox="1"/>
          <p:nvPr/>
        </p:nvSpPr>
        <p:spPr>
          <a:xfrm>
            <a:off x="1742147" y="5325245"/>
            <a:ext cx="6062865"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modifier ses coordonnées</a:t>
            </a:r>
          </a:p>
        </p:txBody>
      </p:sp>
      <p:sp>
        <p:nvSpPr>
          <p:cNvPr id="23" name="Rectangle 22">
            <a:extLst>
              <a:ext uri="{FF2B5EF4-FFF2-40B4-BE49-F238E27FC236}">
                <a16:creationId xmlns:a16="http://schemas.microsoft.com/office/drawing/2014/main" id="{98A6894A-2587-440A-902A-4561022A30E2}"/>
              </a:ext>
            </a:extLst>
          </p:cNvPr>
          <p:cNvSpPr/>
          <p:nvPr/>
        </p:nvSpPr>
        <p:spPr>
          <a:xfrm>
            <a:off x="505558" y="732626"/>
            <a:ext cx="3409510" cy="43801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3007C7BB-E7A8-4886-AB5F-3934512A4D89}"/>
              </a:ext>
            </a:extLst>
          </p:cNvPr>
          <p:cNvSpPr txBox="1"/>
          <p:nvPr/>
        </p:nvSpPr>
        <p:spPr>
          <a:xfrm>
            <a:off x="410848" y="766966"/>
            <a:ext cx="3409510" cy="369332"/>
          </a:xfrm>
          <a:prstGeom prst="rect">
            <a:avLst/>
          </a:prstGeom>
          <a:noFill/>
        </p:spPr>
        <p:txBody>
          <a:bodyPr wrap="square" lIns="91440" tIns="45720" rIns="91440" bIns="45720" rtlCol="0" anchor="t">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Consulter mes coordonnées</a:t>
            </a:r>
          </a:p>
        </p:txBody>
      </p:sp>
      <p:sp>
        <p:nvSpPr>
          <p:cNvPr id="13" name="ZoneTexte 12">
            <a:extLst>
              <a:ext uri="{FF2B5EF4-FFF2-40B4-BE49-F238E27FC236}">
                <a16:creationId xmlns:a16="http://schemas.microsoft.com/office/drawing/2014/main" id="{F7684BFB-871D-405F-9724-0A4A50245EEE}"/>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Tree>
    <p:extLst>
      <p:ext uri="{BB962C8B-B14F-4D97-AF65-F5344CB8AC3E}">
        <p14:creationId xmlns:p14="http://schemas.microsoft.com/office/powerpoint/2010/main" val="1295055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6BE3453-C22C-421D-BEAB-189766B1832F}"/>
              </a:ext>
            </a:extLst>
          </p:cNvPr>
          <p:cNvPicPr>
            <a:picLocks noChangeAspect="1"/>
          </p:cNvPicPr>
          <p:nvPr/>
        </p:nvPicPr>
        <p:blipFill>
          <a:blip r:embed="rId3"/>
          <a:stretch>
            <a:fillRect/>
          </a:stretch>
        </p:blipFill>
        <p:spPr>
          <a:xfrm>
            <a:off x="2134035" y="692213"/>
            <a:ext cx="8185051" cy="3155030"/>
          </a:xfrm>
          <a:prstGeom prst="rect">
            <a:avLst/>
          </a:prstGeom>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2 - MON COMPTE</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A081DC0-1F98-486F-8431-D41F8CD90737}"/>
              </a:ext>
            </a:extLst>
          </p:cNvPr>
          <p:cNvSpPr/>
          <p:nvPr/>
        </p:nvSpPr>
        <p:spPr>
          <a:xfrm>
            <a:off x="106723" y="818557"/>
            <a:ext cx="1929467" cy="66462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89EFF7FC-97BD-433B-AF6C-EBAB5DF479C4}"/>
              </a:ext>
            </a:extLst>
          </p:cNvPr>
          <p:cNvSpPr txBox="1"/>
          <p:nvPr/>
        </p:nvSpPr>
        <p:spPr>
          <a:xfrm>
            <a:off x="0" y="812117"/>
            <a:ext cx="2036190" cy="646331"/>
          </a:xfrm>
          <a:prstGeom prst="rect">
            <a:avLst/>
          </a:prstGeom>
          <a:noFill/>
        </p:spPr>
        <p:txBody>
          <a:bodyPr wrap="square" lIns="91440" tIns="45720" rIns="91440" bIns="45720" rtlCol="0" anchor="t">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dirty="0">
                <a:solidFill>
                  <a:prstClr val="black"/>
                </a:solidFill>
                <a:latin typeface="Arial" panose="020B0604020202020204" pitchFamily="34" charset="0"/>
                <a:cs typeface="Arial" panose="020B0604020202020204" pitchFamily="34" charset="0"/>
              </a:rPr>
              <a:t>Consulter mes signalements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 name="Groupe 8">
            <a:extLst>
              <a:ext uri="{FF2B5EF4-FFF2-40B4-BE49-F238E27FC236}">
                <a16:creationId xmlns:a16="http://schemas.microsoft.com/office/drawing/2014/main" id="{EA9BE2E0-7CD9-47B7-A01A-BF396A5ADB42}"/>
              </a:ext>
            </a:extLst>
          </p:cNvPr>
          <p:cNvGrpSpPr/>
          <p:nvPr/>
        </p:nvGrpSpPr>
        <p:grpSpPr>
          <a:xfrm>
            <a:off x="7372385" y="525589"/>
            <a:ext cx="4819615" cy="1371285"/>
            <a:chOff x="289712" y="4617436"/>
            <a:chExt cx="4819615" cy="1371285"/>
          </a:xfrm>
        </p:grpSpPr>
        <p:sp>
          <p:nvSpPr>
            <p:cNvPr id="36" name="Rectangle 35">
              <a:extLst>
                <a:ext uri="{FF2B5EF4-FFF2-40B4-BE49-F238E27FC236}">
                  <a16:creationId xmlns:a16="http://schemas.microsoft.com/office/drawing/2014/main" id="{D783987D-04F2-467E-9F98-AE9ADDEDB148}"/>
                </a:ext>
              </a:extLst>
            </p:cNvPr>
            <p:cNvSpPr/>
            <p:nvPr/>
          </p:nvSpPr>
          <p:spPr>
            <a:xfrm>
              <a:off x="289712" y="4642167"/>
              <a:ext cx="4574520" cy="134655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ZoneTexte 36">
              <a:extLst>
                <a:ext uri="{FF2B5EF4-FFF2-40B4-BE49-F238E27FC236}">
                  <a16:creationId xmlns:a16="http://schemas.microsoft.com/office/drawing/2014/main" id="{8C2CCA28-DAFD-4AFC-9E78-03C85A906182}"/>
                </a:ext>
              </a:extLst>
            </p:cNvPr>
            <p:cNvSpPr txBox="1"/>
            <p:nvPr/>
          </p:nvSpPr>
          <p:spPr>
            <a:xfrm>
              <a:off x="289712" y="4617436"/>
              <a:ext cx="4819615" cy="1323439"/>
            </a:xfrm>
            <a:prstGeom prst="rect">
              <a:avLst/>
            </a:prstGeom>
            <a:noFill/>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Date de saisie :</a:t>
              </a:r>
              <a:r>
                <a:rPr lang="fr-FR" sz="1600" dirty="0">
                  <a:solidFill>
                    <a:prstClr val="black"/>
                  </a:solidFill>
                  <a:latin typeface="Arial" panose="020B0604020202020204" pitchFamily="34" charset="0"/>
                  <a:cs typeface="Arial" panose="020B0604020202020204" pitchFamily="34" charset="0"/>
                </a:rPr>
                <a:t> date de création du signalement</a:t>
              </a:r>
            </a:p>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Date de relevé :</a:t>
              </a:r>
              <a:r>
                <a:rPr lang="fr-FR" sz="1600" dirty="0">
                  <a:solidFill>
                    <a:prstClr val="black"/>
                  </a:solidFill>
                  <a:latin typeface="Arial" panose="020B0604020202020204" pitchFamily="34" charset="0"/>
                  <a:cs typeface="Arial" panose="020B0604020202020204" pitchFamily="34" charset="0"/>
                </a:rPr>
                <a:t> peut être modifiée par le référent</a:t>
              </a:r>
            </a:p>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Date de soumission :</a:t>
              </a:r>
              <a:r>
                <a:rPr lang="fr-FR" sz="1600" dirty="0">
                  <a:solidFill>
                    <a:prstClr val="black"/>
                  </a:solidFill>
                  <a:latin typeface="Arial" panose="020B0604020202020204" pitchFamily="34" charset="0"/>
                  <a:cs typeface="Arial" panose="020B0604020202020204" pitchFamily="34" charset="0"/>
                </a:rPr>
                <a:t> du propriétaire au référent</a:t>
              </a:r>
            </a:p>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En attente de finalisation :</a:t>
              </a:r>
              <a:r>
                <a:rPr lang="fr-FR" sz="1600" dirty="0">
                  <a:solidFill>
                    <a:prstClr val="black"/>
                  </a:solidFill>
                  <a:latin typeface="Arial" panose="020B0604020202020204" pitchFamily="34" charset="0"/>
                  <a:cs typeface="Arial" panose="020B0604020202020204" pitchFamily="34" charset="0"/>
                </a:rPr>
                <a:t> par l’auteur (oui/non)</a:t>
              </a:r>
            </a:p>
            <a:p>
              <a:pPr marR="0" lvl="0" defTabSz="914400" rtl="0" eaLnBrk="1" fontAlgn="auto" latinLnBrk="0" hangingPunct="1">
                <a:lnSpc>
                  <a:spcPct val="100000"/>
                </a:lnSpc>
                <a:spcBef>
                  <a:spcPts val="0"/>
                </a:spcBef>
                <a:spcAft>
                  <a:spcPts val="0"/>
                </a:spcAft>
                <a:buClrTx/>
                <a:buSzTx/>
                <a:tabLst/>
                <a:defRPr/>
              </a:pPr>
              <a:r>
                <a:rPr lang="fr-FR" sz="1600" u="sng" dirty="0">
                  <a:solidFill>
                    <a:prstClr val="black"/>
                  </a:solidFill>
                  <a:latin typeface="Arial" panose="020B0604020202020204" pitchFamily="34" charset="0"/>
                  <a:cs typeface="Arial" panose="020B0604020202020204" pitchFamily="34" charset="0"/>
                </a:rPr>
                <a:t>Estimation :</a:t>
              </a:r>
              <a:r>
                <a:rPr lang="fr-FR" sz="1600" dirty="0">
                  <a:solidFill>
                    <a:prstClr val="black"/>
                  </a:solidFill>
                  <a:latin typeface="Arial" panose="020B0604020202020204" pitchFamily="34" charset="0"/>
                  <a:cs typeface="Arial" panose="020B0604020202020204" pitchFamily="34" charset="0"/>
                </a:rPr>
                <a:t> par le référent (oui/en cours/non)</a:t>
              </a:r>
            </a:p>
          </p:txBody>
        </p:sp>
      </p:grpSp>
      <p:grpSp>
        <p:nvGrpSpPr>
          <p:cNvPr id="22" name="Groupe 21">
            <a:extLst>
              <a:ext uri="{FF2B5EF4-FFF2-40B4-BE49-F238E27FC236}">
                <a16:creationId xmlns:a16="http://schemas.microsoft.com/office/drawing/2014/main" id="{8042E66B-1693-4790-9C23-7A90BEBE86A2}"/>
              </a:ext>
            </a:extLst>
          </p:cNvPr>
          <p:cNvGrpSpPr/>
          <p:nvPr/>
        </p:nvGrpSpPr>
        <p:grpSpPr>
          <a:xfrm>
            <a:off x="106723" y="4040153"/>
            <a:ext cx="11947015" cy="2510071"/>
            <a:chOff x="276954" y="4642167"/>
            <a:chExt cx="4832371" cy="2034169"/>
          </a:xfrm>
        </p:grpSpPr>
        <p:sp>
          <p:nvSpPr>
            <p:cNvPr id="23" name="Rectangle 22">
              <a:extLst>
                <a:ext uri="{FF2B5EF4-FFF2-40B4-BE49-F238E27FC236}">
                  <a16:creationId xmlns:a16="http://schemas.microsoft.com/office/drawing/2014/main" id="{27EB6D33-991A-4793-9BFA-ACBD39BC4AA2}"/>
                </a:ext>
              </a:extLst>
            </p:cNvPr>
            <p:cNvSpPr/>
            <p:nvPr/>
          </p:nvSpPr>
          <p:spPr>
            <a:xfrm>
              <a:off x="289711" y="4642167"/>
              <a:ext cx="4819614" cy="203416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8C06C35B-E497-4625-AC8B-798285FC34C6}"/>
                </a:ext>
              </a:extLst>
            </p:cNvPr>
            <p:cNvSpPr txBox="1"/>
            <p:nvPr/>
          </p:nvSpPr>
          <p:spPr>
            <a:xfrm>
              <a:off x="276954" y="4680941"/>
              <a:ext cx="4819613" cy="1870673"/>
            </a:xfrm>
            <a:prstGeom prst="rect">
              <a:avLst/>
            </a:prstGeom>
            <a:noFill/>
          </p:spPr>
          <p:txBody>
            <a:bodyPr wrap="square" lIns="91440" tIns="45720" rIns="91440" bIns="45720" rtlCol="0" anchor="t">
              <a:spAutoFit/>
            </a:bodyPr>
            <a:lstStyle/>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Une ligne jaune signifie que le signalement n’a pas été finalisé (il reste des champs à compléter) ou qu’il n’a pas encore été accepté par l’organisme référent.</a:t>
              </a:r>
            </a:p>
            <a:p>
              <a:pPr marL="285750" indent="-285750">
                <a:buFont typeface="Wingdings" panose="05000000000000000000" pitchFamily="2" charset="2"/>
                <a:buChar char="v"/>
                <a:defRPr/>
              </a:pPr>
              <a:r>
                <a:rPr lang="fr-FR" sz="1600" dirty="0">
                  <a:solidFill>
                    <a:prstClr val="black"/>
                  </a:solidFill>
                  <a:latin typeface="Arial" panose="020B0604020202020204" pitchFamily="34" charset="0"/>
                  <a:cs typeface="Arial" panose="020B0604020202020204" pitchFamily="34" charset="0"/>
                </a:rPr>
                <a:t>Une ligne rouge signifie que le signalement a été refusé par l’organisme référent (il est alors possible de le renvoyer à un autre organisme référent)</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Un signalement à « </a:t>
              </a:r>
              <a:r>
                <a:rPr lang="fr-FR" sz="1600" dirty="0" err="1">
                  <a:solidFill>
                    <a:prstClr val="black"/>
                  </a:solidFill>
                  <a:latin typeface="Arial" panose="020B0604020202020204" pitchFamily="34" charset="0"/>
                  <a:cs typeface="Arial" panose="020B0604020202020204" pitchFamily="34" charset="0"/>
                </a:rPr>
                <a:t>Invalid</a:t>
              </a:r>
              <a:r>
                <a:rPr lang="fr-FR" sz="1600" dirty="0">
                  <a:solidFill>
                    <a:prstClr val="black"/>
                  </a:solidFill>
                  <a:latin typeface="Arial" panose="020B0604020202020204" pitchFamily="34" charset="0"/>
                  <a:cs typeface="Arial" panose="020B0604020202020204" pitchFamily="34" charset="0"/>
                </a:rPr>
                <a:t> date » est un signalement qui a été initié mais dont le formulaire n’a pas été complété, il est possible de le supprimer depuis la cartographie via le mode d’interrogation (« i » en haut) ou depuis le tableau via le stylo.</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Le stylo permet d’accéder au formulaire du signalement</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L’œil permet d’ouvrir la cartographie, centrée sur le signalement</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FR" sz="1600" dirty="0">
                  <a:solidFill>
                    <a:prstClr val="black"/>
                  </a:solidFill>
                  <a:latin typeface="Arial" panose="020B0604020202020204" pitchFamily="34" charset="0"/>
                  <a:cs typeface="Arial" panose="020B0604020202020204" pitchFamily="34" charset="0"/>
                </a:rPr>
                <a:t>Suite à une nouvelle saisie, il peut être nécessaire d’actualiser la page pour faire apparaitre le signalement dans le tableau (F5)</a:t>
              </a:r>
            </a:p>
          </p:txBody>
        </p:sp>
      </p:grpSp>
      <p:sp>
        <p:nvSpPr>
          <p:cNvPr id="15" name="ZoneTexte 14">
            <a:extLst>
              <a:ext uri="{FF2B5EF4-FFF2-40B4-BE49-F238E27FC236}">
                <a16:creationId xmlns:a16="http://schemas.microsoft.com/office/drawing/2014/main" id="{D2AAE4D5-5C02-4756-9D24-BB2BCC18282E}"/>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Tree>
    <p:extLst>
      <p:ext uri="{BB962C8B-B14F-4D97-AF65-F5344CB8AC3E}">
        <p14:creationId xmlns:p14="http://schemas.microsoft.com/office/powerpoint/2010/main" val="2999137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5941FC6-8D79-DC8E-5C18-0F10E86C7552}"/>
              </a:ext>
            </a:extLst>
          </p:cNvPr>
          <p:cNvPicPr>
            <a:picLocks noChangeAspect="1"/>
          </p:cNvPicPr>
          <p:nvPr/>
        </p:nvPicPr>
        <p:blipFill rotWithShape="1">
          <a:blip r:embed="rId3"/>
          <a:srcRect t="1091"/>
          <a:stretch/>
        </p:blipFill>
        <p:spPr>
          <a:xfrm>
            <a:off x="157691" y="891740"/>
            <a:ext cx="6513690" cy="4174851"/>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FF76A275-95CE-40E0-87F3-191589B6F125}"/>
              </a:ext>
            </a:extLst>
          </p:cNvPr>
          <p:cNvPicPr>
            <a:picLocks noChangeAspect="1"/>
          </p:cNvPicPr>
          <p:nvPr/>
        </p:nvPicPr>
        <p:blipFill>
          <a:blip r:embed="rId4"/>
          <a:stretch>
            <a:fillRect/>
          </a:stretch>
        </p:blipFill>
        <p:spPr>
          <a:xfrm>
            <a:off x="5689263" y="3928214"/>
            <a:ext cx="6095999" cy="2349779"/>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60A90BB6-73A8-43FA-A801-4F50831408A1}"/>
              </a:ext>
            </a:extLst>
          </p:cNvPr>
          <p:cNvSpPr>
            <a:spLocks noGrp="1"/>
          </p:cNvSpPr>
          <p:nvPr>
            <p:ph type="title"/>
          </p:nvPr>
        </p:nvSpPr>
        <p:spPr/>
        <p:txBody>
          <a:bodyPr>
            <a:normAutofit/>
          </a:bodyPr>
          <a:lstStyle/>
          <a:p>
            <a:r>
              <a:rPr lang="fr-FR" dirty="0"/>
              <a:t>3 - GENERALITES</a:t>
            </a:r>
          </a:p>
        </p:txBody>
      </p:sp>
      <p:sp>
        <p:nvSpPr>
          <p:cNvPr id="4" name="ZoneTexte 3">
            <a:extLst>
              <a:ext uri="{FF2B5EF4-FFF2-40B4-BE49-F238E27FC236}">
                <a16:creationId xmlns:a16="http://schemas.microsoft.com/office/drawing/2014/main" id="{2C400E4B-CCCD-436A-91BD-15D6ED0EEC8B}"/>
              </a:ext>
            </a:extLst>
          </p:cNvPr>
          <p:cNvSpPr txBox="1"/>
          <p:nvPr/>
        </p:nvSpPr>
        <p:spPr>
          <a:xfrm>
            <a:off x="0" y="6550223"/>
            <a:ext cx="205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GIP ATGeRi Juillet 2024</a:t>
            </a:r>
          </a:p>
        </p:txBody>
      </p:sp>
      <p:sp>
        <p:nvSpPr>
          <p:cNvPr id="23" name="Rectangle 22">
            <a:extLst>
              <a:ext uri="{FF2B5EF4-FFF2-40B4-BE49-F238E27FC236}">
                <a16:creationId xmlns:a16="http://schemas.microsoft.com/office/drawing/2014/main" id="{6A68328B-E079-4268-BD0A-F744CDCA9877}"/>
              </a:ext>
            </a:extLst>
          </p:cNvPr>
          <p:cNvSpPr/>
          <p:nvPr/>
        </p:nvSpPr>
        <p:spPr>
          <a:xfrm>
            <a:off x="8063970" y="2089746"/>
            <a:ext cx="3137420" cy="66577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ZoneTexte 36">
            <a:extLst>
              <a:ext uri="{FF2B5EF4-FFF2-40B4-BE49-F238E27FC236}">
                <a16:creationId xmlns:a16="http://schemas.microsoft.com/office/drawing/2014/main" id="{885F7243-1FB5-4828-827C-A62C95335151}"/>
              </a:ext>
            </a:extLst>
          </p:cNvPr>
          <p:cNvSpPr txBox="1"/>
          <p:nvPr/>
        </p:nvSpPr>
        <p:spPr>
          <a:xfrm>
            <a:off x="8086452" y="2114584"/>
            <a:ext cx="31946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modifier un dégât de gibier</a:t>
            </a:r>
          </a:p>
        </p:txBody>
      </p:sp>
      <p:sp>
        <p:nvSpPr>
          <p:cNvPr id="38" name="Rectangle 37">
            <a:extLst>
              <a:ext uri="{FF2B5EF4-FFF2-40B4-BE49-F238E27FC236}">
                <a16:creationId xmlns:a16="http://schemas.microsoft.com/office/drawing/2014/main" id="{AB18BBA9-8140-439D-939E-8C975620DF32}"/>
              </a:ext>
            </a:extLst>
          </p:cNvPr>
          <p:cNvSpPr/>
          <p:nvPr/>
        </p:nvSpPr>
        <p:spPr>
          <a:xfrm>
            <a:off x="8955427" y="829400"/>
            <a:ext cx="3137420" cy="66577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ZoneTexte 38">
            <a:extLst>
              <a:ext uri="{FF2B5EF4-FFF2-40B4-BE49-F238E27FC236}">
                <a16:creationId xmlns:a16="http://schemas.microsoft.com/office/drawing/2014/main" id="{F09F7CD1-AF0C-4D48-9C22-DC1769316642}"/>
              </a:ext>
            </a:extLst>
          </p:cNvPr>
          <p:cNvSpPr txBox="1"/>
          <p:nvPr/>
        </p:nvSpPr>
        <p:spPr>
          <a:xfrm>
            <a:off x="8888679" y="839120"/>
            <a:ext cx="31946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consulter un dégât de gibier</a:t>
            </a:r>
          </a:p>
        </p:txBody>
      </p:sp>
      <p:sp>
        <p:nvSpPr>
          <p:cNvPr id="27" name="Rectangle 26">
            <a:extLst>
              <a:ext uri="{FF2B5EF4-FFF2-40B4-BE49-F238E27FC236}">
                <a16:creationId xmlns:a16="http://schemas.microsoft.com/office/drawing/2014/main" id="{F3DED1A3-AAF3-48A4-B66C-0D930E3E3D32}"/>
              </a:ext>
            </a:extLst>
          </p:cNvPr>
          <p:cNvSpPr/>
          <p:nvPr/>
        </p:nvSpPr>
        <p:spPr>
          <a:xfrm>
            <a:off x="124437" y="5315510"/>
            <a:ext cx="3888764" cy="94088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D72A793B-DC63-4726-A98A-C7A99B4006C7}"/>
              </a:ext>
            </a:extLst>
          </p:cNvPr>
          <p:cNvSpPr txBox="1"/>
          <p:nvPr/>
        </p:nvSpPr>
        <p:spPr>
          <a:xfrm>
            <a:off x="141456" y="5346742"/>
            <a:ext cx="3871744"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Cliquez sur l’onglet « saisir des dégâts de gibier » pour accéder à toutes ces fonctionnalités</a:t>
            </a:r>
          </a:p>
        </p:txBody>
      </p:sp>
      <p:sp>
        <p:nvSpPr>
          <p:cNvPr id="3" name="Espace réservé du numéro de diapositive 2">
            <a:extLst>
              <a:ext uri="{FF2B5EF4-FFF2-40B4-BE49-F238E27FC236}">
                <a16:creationId xmlns:a16="http://schemas.microsoft.com/office/drawing/2014/main" id="{7CE034E6-46D6-4EF7-8330-1E387EB7306D}"/>
              </a:ext>
            </a:extLst>
          </p:cNvPr>
          <p:cNvSpPr>
            <a:spLocks noGrp="1"/>
          </p:cNvSpPr>
          <p:nvPr>
            <p:ph type="sldNum" sz="quarter" idx="12"/>
          </p:nvPr>
        </p:nvSpPr>
        <p:spPr>
          <a:xfrm>
            <a:off x="9368578" y="64831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19BC-3DB7-4894-880A-8C599503917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A44EAFE-F202-431B-A384-F45FC7147866}"/>
              </a:ext>
            </a:extLst>
          </p:cNvPr>
          <p:cNvSpPr/>
          <p:nvPr/>
        </p:nvSpPr>
        <p:spPr>
          <a:xfrm>
            <a:off x="358306" y="2697661"/>
            <a:ext cx="1461068" cy="33777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1" name="Connecteur droit 30">
            <a:extLst>
              <a:ext uri="{FF2B5EF4-FFF2-40B4-BE49-F238E27FC236}">
                <a16:creationId xmlns:a16="http://schemas.microsoft.com/office/drawing/2014/main" id="{E1A44587-3577-482B-AFE3-803D24395145}"/>
              </a:ext>
            </a:extLst>
          </p:cNvPr>
          <p:cNvCxnSpPr>
            <a:cxnSpLocks/>
          </p:cNvCxnSpPr>
          <p:nvPr/>
        </p:nvCxnSpPr>
        <p:spPr>
          <a:xfrm>
            <a:off x="1819374" y="3035431"/>
            <a:ext cx="215996" cy="892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74ED5E31-5E21-44D0-94CF-5DD3BE1553BC}"/>
              </a:ext>
            </a:extLst>
          </p:cNvPr>
          <p:cNvCxnSpPr>
            <a:cxnSpLocks/>
          </p:cNvCxnSpPr>
          <p:nvPr/>
        </p:nvCxnSpPr>
        <p:spPr>
          <a:xfrm>
            <a:off x="2035370" y="3928214"/>
            <a:ext cx="3479310" cy="2290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C011513-068C-4EED-9B18-A84A079F1313}"/>
              </a:ext>
            </a:extLst>
          </p:cNvPr>
          <p:cNvSpPr/>
          <p:nvPr/>
        </p:nvSpPr>
        <p:spPr>
          <a:xfrm>
            <a:off x="11586959" y="5991385"/>
            <a:ext cx="198303" cy="26500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0301F59-AF7E-4D33-A1B3-F92B30E0B44D}"/>
              </a:ext>
            </a:extLst>
          </p:cNvPr>
          <p:cNvSpPr/>
          <p:nvPr/>
        </p:nvSpPr>
        <p:spPr>
          <a:xfrm>
            <a:off x="11367143" y="5991385"/>
            <a:ext cx="198303" cy="26500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1" name="Connecteur droit avec flèche 40">
            <a:extLst>
              <a:ext uri="{FF2B5EF4-FFF2-40B4-BE49-F238E27FC236}">
                <a16:creationId xmlns:a16="http://schemas.microsoft.com/office/drawing/2014/main" id="{11588AF3-2F46-4E35-B9E4-734CFFC86430}"/>
              </a:ext>
            </a:extLst>
          </p:cNvPr>
          <p:cNvCxnSpPr>
            <a:cxnSpLocks/>
          </p:cNvCxnSpPr>
          <p:nvPr/>
        </p:nvCxnSpPr>
        <p:spPr>
          <a:xfrm flipH="1" flipV="1">
            <a:off x="10535108" y="2862226"/>
            <a:ext cx="971636" cy="31183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35A36F1D-1C60-4193-9CF7-3CC869521381}"/>
              </a:ext>
            </a:extLst>
          </p:cNvPr>
          <p:cNvCxnSpPr>
            <a:cxnSpLocks/>
          </p:cNvCxnSpPr>
          <p:nvPr/>
        </p:nvCxnSpPr>
        <p:spPr>
          <a:xfrm flipH="1" flipV="1">
            <a:off x="11651484" y="1570558"/>
            <a:ext cx="42545" cy="44428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34727F5A-4D96-4DCB-AC38-2B4FD2330F91}"/>
              </a:ext>
            </a:extLst>
          </p:cNvPr>
          <p:cNvSpPr txBox="1"/>
          <p:nvPr/>
        </p:nvSpPr>
        <p:spPr>
          <a:xfrm>
            <a:off x="10657232" y="66131"/>
            <a:ext cx="1514132" cy="369332"/>
          </a:xfrm>
          <a:prstGeom prst="rect">
            <a:avLst/>
          </a:prstGeom>
          <a:noFill/>
        </p:spPr>
        <p:txBody>
          <a:bodyPr wrap="none" rtlCol="0">
            <a:spAutoFit/>
          </a:bodyPr>
          <a:lstStyle/>
          <a:p>
            <a:r>
              <a:rPr lang="fr-FR" dirty="0">
                <a:solidFill>
                  <a:schemeClr val="accent2"/>
                </a:solidFill>
              </a:rPr>
              <a:t>PROPRIETAIRE</a:t>
            </a:r>
          </a:p>
        </p:txBody>
      </p:sp>
    </p:spTree>
    <p:extLst>
      <p:ext uri="{BB962C8B-B14F-4D97-AF65-F5344CB8AC3E}">
        <p14:creationId xmlns:p14="http://schemas.microsoft.com/office/powerpoint/2010/main" val="168354337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25B53459CCF14BAD639889C23CE6D7" ma:contentTypeVersion="6" ma:contentTypeDescription="Crée un document." ma:contentTypeScope="" ma:versionID="c8058cb7190dec28dc67731e1ad49f21">
  <xsd:schema xmlns:xsd="http://www.w3.org/2001/XMLSchema" xmlns:xs="http://www.w3.org/2001/XMLSchema" xmlns:p="http://schemas.microsoft.com/office/2006/metadata/properties" xmlns:ns2="20276166-61e5-4c57-87a3-55ab1e7dc4a1" xmlns:ns3="7b976bf7-4d5d-42fe-9330-b856237949ef" targetNamespace="http://schemas.microsoft.com/office/2006/metadata/properties" ma:root="true" ma:fieldsID="54c7bcaf18035b255971e148a1bf4360" ns2:_="" ns3:_="">
    <xsd:import namespace="20276166-61e5-4c57-87a3-55ab1e7dc4a1"/>
    <xsd:import namespace="7b976bf7-4d5d-42fe-9330-b856237949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76166-61e5-4c57-87a3-55ab1e7dc4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976bf7-4d5d-42fe-9330-b856237949ef"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C2CED3-ED00-412E-B753-C0644E0A4F3E}">
  <ds:schemaRefs>
    <ds:schemaRef ds:uri="http://purl.org/dc/dcmitype/"/>
    <ds:schemaRef ds:uri="http://purl.org/dc/elements/1.1/"/>
    <ds:schemaRef ds:uri="http://schemas.openxmlformats.org/package/2006/metadata/core-properties"/>
    <ds:schemaRef ds:uri="http://schemas.microsoft.com/office/infopath/2007/PartnerControls"/>
    <ds:schemaRef ds:uri="20276166-61e5-4c57-87a3-55ab1e7dc4a1"/>
    <ds:schemaRef ds:uri="http://schemas.microsoft.com/office/2006/metadata/properties"/>
    <ds:schemaRef ds:uri="http://schemas.microsoft.com/office/2006/documentManagement/types"/>
    <ds:schemaRef ds:uri="7b976bf7-4d5d-42fe-9330-b856237949ef"/>
    <ds:schemaRef ds:uri="http://www.w3.org/XML/1998/namespace"/>
    <ds:schemaRef ds:uri="http://purl.org/dc/terms/"/>
  </ds:schemaRefs>
</ds:datastoreItem>
</file>

<file path=customXml/itemProps2.xml><?xml version="1.0" encoding="utf-8"?>
<ds:datastoreItem xmlns:ds="http://schemas.openxmlformats.org/officeDocument/2006/customXml" ds:itemID="{A96C8D69-94F1-4CCF-9942-11559D4633F3}">
  <ds:schemaRefs>
    <ds:schemaRef ds:uri="http://schemas.microsoft.com/sharepoint/v3/contenttype/forms"/>
  </ds:schemaRefs>
</ds:datastoreItem>
</file>

<file path=customXml/itemProps3.xml><?xml version="1.0" encoding="utf-8"?>
<ds:datastoreItem xmlns:ds="http://schemas.openxmlformats.org/officeDocument/2006/customXml" ds:itemID="{F8DC978E-8A2A-4E1F-AE8C-BA5386F5DF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76166-61e5-4c57-87a3-55ab1e7dc4a1"/>
    <ds:schemaRef ds:uri="7b976bf7-4d5d-42fe-9330-b856237949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5668</TotalTime>
  <Words>1724</Words>
  <Application>Microsoft Office PowerPoint</Application>
  <PresentationFormat>Grand écran</PresentationFormat>
  <Paragraphs>450</Paragraphs>
  <Slides>26</Slides>
  <Notes>22</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26</vt:i4>
      </vt:variant>
    </vt:vector>
  </HeadingPairs>
  <TitlesOfParts>
    <vt:vector size="32" baseType="lpstr">
      <vt:lpstr>Arial</vt:lpstr>
      <vt:lpstr>Calibri</vt:lpstr>
      <vt:lpstr>Calibri Light</vt:lpstr>
      <vt:lpstr>Wingdings</vt:lpstr>
      <vt:lpstr>Thème Office</vt:lpstr>
      <vt:lpstr>1_Thème Office</vt:lpstr>
      <vt:lpstr>Présentation PowerPoint</vt:lpstr>
      <vt:lpstr>PROPRIETAIRE</vt:lpstr>
      <vt:lpstr>SOMMAIRE</vt:lpstr>
      <vt:lpstr>1 - CONNEXION</vt:lpstr>
      <vt:lpstr>2 - MON COMPTE</vt:lpstr>
      <vt:lpstr>2 - MON COMPTE</vt:lpstr>
      <vt:lpstr>2 - MON COMPTE</vt:lpstr>
      <vt:lpstr>2 - MON COMPTE</vt:lpstr>
      <vt:lpstr>3 - GENERALITES</vt:lpstr>
      <vt:lpstr>3 - GENERALITES</vt:lpstr>
      <vt:lpstr>3 - GENERALITES</vt:lpstr>
      <vt:lpstr>3 - GENERALITES</vt:lpstr>
      <vt:lpstr>3 - GENERALITES</vt:lpstr>
      <vt:lpstr>Présentation PowerPoint</vt:lpstr>
      <vt:lpstr>Présentation PowerPoint</vt:lpstr>
      <vt:lpstr>Présentation PowerPoint</vt:lpstr>
      <vt:lpstr>Présentation PowerPoint</vt:lpstr>
      <vt:lpstr>5- SAISIR DEPUIS LA CARTOGRAPHIE</vt:lpstr>
      <vt:lpstr>5 - SAISIR DEPUIS LA CARTOGRAPHIE</vt:lpstr>
      <vt:lpstr>Présentation PowerPoint</vt:lpstr>
      <vt:lpstr>Présentation PowerPoint</vt:lpstr>
      <vt:lpstr>8 - COUCHES ANALYTIQUES DISPONIBLES</vt:lpstr>
      <vt:lpstr>9 - SAISIR DES ÎLOTS DE REBOISEMENT</vt:lpstr>
      <vt:lpstr>Présentation PowerPoint</vt:lpstr>
      <vt:lpstr>Présentation PowerPoint</vt:lpstr>
      <vt:lpstr>11 -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Guillaume Lequeux</dc:creator>
  <cp:lastModifiedBy>Guillaume LEQUEUX</cp:lastModifiedBy>
  <cp:revision>171</cp:revision>
  <dcterms:created xsi:type="dcterms:W3CDTF">2021-07-05T07:34:52Z</dcterms:created>
  <dcterms:modified xsi:type="dcterms:W3CDTF">2024-08-06T12:19:15Z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0x0101001025B53459CCF14BAD639889C23CE6D7</vt:lpwstr>
  </property>
</Properties>
</file>