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0"/>
  </p:notesMasterIdLst>
  <p:sldIdLst>
    <p:sldId id="1840" r:id="rId6"/>
    <p:sldId id="1867" r:id="rId7"/>
    <p:sldId id="1921" r:id="rId8"/>
    <p:sldId id="1816" r:id="rId9"/>
    <p:sldId id="1830" r:id="rId10"/>
    <p:sldId id="1842" r:id="rId11"/>
    <p:sldId id="1922" r:id="rId12"/>
    <p:sldId id="1925" r:id="rId13"/>
    <p:sldId id="1926" r:id="rId14"/>
    <p:sldId id="1927" r:id="rId15"/>
    <p:sldId id="1928" r:id="rId16"/>
    <p:sldId id="1942" r:id="rId17"/>
    <p:sldId id="1950" r:id="rId18"/>
    <p:sldId id="1943" r:id="rId19"/>
    <p:sldId id="1894" r:id="rId20"/>
    <p:sldId id="1944" r:id="rId21"/>
    <p:sldId id="1897" r:id="rId22"/>
    <p:sldId id="1945" r:id="rId23"/>
    <p:sldId id="1946" r:id="rId24"/>
    <p:sldId id="1947" r:id="rId25"/>
    <p:sldId id="1920" r:id="rId26"/>
    <p:sldId id="1923" r:id="rId27"/>
    <p:sldId id="1948" r:id="rId28"/>
    <p:sldId id="1916"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illaume Lequeux" initials="GL" lastIdx="16" clrIdx="0">
    <p:extLst>
      <p:ext uri="{19B8F6BF-5375-455C-9EA6-DF929625EA0E}">
        <p15:presenceInfo xmlns:p15="http://schemas.microsoft.com/office/powerpoint/2012/main" userId="S::guillaume.lequeux@gipatgeri.fr::81391173-0da7-4001-835e-24d3dd7307b1" providerId="AD"/>
      </p:ext>
    </p:extLst>
  </p:cmAuthor>
  <p:cmAuthor id="2" name="Florentin Balfouong" initials="FB" lastIdx="2" clrIdx="1">
    <p:extLst>
      <p:ext uri="{19B8F6BF-5375-455C-9EA6-DF929625EA0E}">
        <p15:presenceInfo xmlns:p15="http://schemas.microsoft.com/office/powerpoint/2012/main" userId="S::florentin.balfouong@gipatgeri.fr::cfa0147d-174d-401e-95f7-d319ba77e7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6468"/>
    <a:srgbClr val="F9F9F9"/>
    <a:srgbClr val="FFFFFF"/>
    <a:srgbClr val="56B742"/>
    <a:srgbClr val="D8E6E3"/>
    <a:srgbClr val="17A2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4660"/>
  </p:normalViewPr>
  <p:slideViewPr>
    <p:cSldViewPr snapToGrid="0">
      <p:cViewPr varScale="1">
        <p:scale>
          <a:sx n="102" d="100"/>
          <a:sy n="102" d="100"/>
        </p:scale>
        <p:origin x="39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EB3ADF-84D6-4874-BE59-873F3F4DA500}" type="datetimeFigureOut">
              <a:rPr lang="fr-FR" smtClean="0"/>
              <a:t>06/08/2024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5CF486-E2E5-45FB-A425-D2DD4C73ACFB}" type="slidenum">
              <a:rPr lang="fr-FR" smtClean="0"/>
              <a:t>‹N°›</a:t>
            </a:fld>
            <a:endParaRPr lang="fr-FR"/>
          </a:p>
        </p:txBody>
      </p:sp>
    </p:spTree>
    <p:extLst>
      <p:ext uri="{BB962C8B-B14F-4D97-AF65-F5344CB8AC3E}">
        <p14:creationId xmlns:p14="http://schemas.microsoft.com/office/powerpoint/2010/main" val="2490517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337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105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024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832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626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922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331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770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811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787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939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9DE458D-7586-4E11-AE31-A5F02247D83D}" type="slidenum">
              <a:rPr lang="fr-FR" smtClean="0"/>
              <a:t>5</a:t>
            </a:fld>
            <a:endParaRPr lang="fr-FR"/>
          </a:p>
        </p:txBody>
      </p:sp>
    </p:spTree>
    <p:extLst>
      <p:ext uri="{BB962C8B-B14F-4D97-AF65-F5344CB8AC3E}">
        <p14:creationId xmlns:p14="http://schemas.microsoft.com/office/powerpoint/2010/main" val="377635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528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9DE458D-7586-4E11-AE31-A5F02247D83D}" type="slidenum">
              <a:rPr lang="fr-FR" smtClean="0"/>
              <a:t>6</a:t>
            </a:fld>
            <a:endParaRPr lang="fr-FR"/>
          </a:p>
        </p:txBody>
      </p:sp>
    </p:spTree>
    <p:extLst>
      <p:ext uri="{BB962C8B-B14F-4D97-AF65-F5344CB8AC3E}">
        <p14:creationId xmlns:p14="http://schemas.microsoft.com/office/powerpoint/2010/main" val="1138263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688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328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332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920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7513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731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7F1266-D026-4D10-B74F-F555CA1FF8D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2203944-33A8-428B-995F-F2A573E645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4DFAA07-7CE8-48C8-AF36-A512176F1111}"/>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5" name="Espace réservé du pied de page 4">
            <a:extLst>
              <a:ext uri="{FF2B5EF4-FFF2-40B4-BE49-F238E27FC236}">
                <a16:creationId xmlns:a16="http://schemas.microsoft.com/office/drawing/2014/main" id="{2C3B5AB5-2E75-4604-833C-ACC0E5D3977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7674683-0EC1-4BB7-9D80-BC7B2E843CCE}"/>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296184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7F4136-D872-41DA-8067-B253548FC1D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E529158-3C95-4073-BBA2-F9975F45B8D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3BFE73E-A7FF-4206-BB0C-C65529EC0A7E}"/>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5" name="Espace réservé du pied de page 4">
            <a:extLst>
              <a:ext uri="{FF2B5EF4-FFF2-40B4-BE49-F238E27FC236}">
                <a16:creationId xmlns:a16="http://schemas.microsoft.com/office/drawing/2014/main" id="{41EE882E-0A06-4D4C-8678-3091290DF64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50AA2FC-0A1E-40F9-A649-3376C69F8C9A}"/>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4247977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24E6B53-BE87-4AEC-9E28-26CB653C937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47719D0-5EDA-4728-AB4B-04AEFCAB9D2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C17A87B-0832-4889-9EC4-33C87C0EA85E}"/>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5" name="Espace réservé du pied de page 4">
            <a:extLst>
              <a:ext uri="{FF2B5EF4-FFF2-40B4-BE49-F238E27FC236}">
                <a16:creationId xmlns:a16="http://schemas.microsoft.com/office/drawing/2014/main" id="{3C921646-17D5-414E-88E5-7994AE9249F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448A349-3528-4CF1-9405-3F52261FA0FA}"/>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862465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75000"/>
                  </a:schemeClr>
                </a:solidFill>
                <a:latin typeface="Arial" panose="020B0604020202020204" pitchFamily="34" charset="0"/>
                <a:cs typeface="Arial" panose="020B0604020202020204" pitchFamily="34" charset="0"/>
              </a:defRPr>
            </a:lvl1pPr>
          </a:lstStyle>
          <a:p>
            <a:r>
              <a:rPr lang="fr-FR" dirty="0"/>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7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en-US" dirty="0"/>
          </a:p>
        </p:txBody>
      </p:sp>
      <p:sp>
        <p:nvSpPr>
          <p:cNvPr id="4" name="Date Placeholder 3"/>
          <p:cNvSpPr>
            <a:spLocks noGrp="1"/>
          </p:cNvSpPr>
          <p:nvPr>
            <p:ph type="dt" sz="half" idx="10"/>
          </p:nvPr>
        </p:nvSpPr>
        <p:spPr/>
        <p:txBody>
          <a:bodyPr/>
          <a:lstStyle/>
          <a:p>
            <a:fld id="{CDF7F34D-168A-4500-8C51-37E66EBA1B98}" type="datetime1">
              <a:rPr lang="fr-FR" smtClean="0"/>
              <a:t>06/08/2024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22E19BC-3DB7-4894-880A-8C5995039174}" type="slidenum">
              <a:rPr lang="fr-FR" smtClean="0"/>
              <a:t>‹N°›</a:t>
            </a:fld>
            <a:endParaRPr lang="fr-FR"/>
          </a:p>
        </p:txBody>
      </p:sp>
      <p:pic>
        <p:nvPicPr>
          <p:cNvPr id="8" name="Image 7">
            <a:extLst>
              <a:ext uri="{FF2B5EF4-FFF2-40B4-BE49-F238E27FC236}">
                <a16:creationId xmlns:a16="http://schemas.microsoft.com/office/drawing/2014/main" id="{1C9CD849-3B51-4F29-A2E6-182865BD19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537" y="199985"/>
            <a:ext cx="1527142" cy="1188000"/>
          </a:xfrm>
          <a:prstGeom prst="rect">
            <a:avLst/>
          </a:prstGeom>
        </p:spPr>
      </p:pic>
    </p:spTree>
    <p:extLst>
      <p:ext uri="{BB962C8B-B14F-4D97-AF65-F5344CB8AC3E}">
        <p14:creationId xmlns:p14="http://schemas.microsoft.com/office/powerpoint/2010/main" val="3992056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838200" y="118943"/>
            <a:ext cx="10515600" cy="549274"/>
          </a:xfrm>
        </p:spPr>
        <p:txBody>
          <a:bodyPr>
            <a:normAutofit/>
          </a:bodyPr>
          <a:lstStyle>
            <a:lvl1pPr algn="ctr">
              <a:defRPr sz="2800">
                <a:solidFill>
                  <a:schemeClr val="accent5">
                    <a:lumMod val="75000"/>
                  </a:schemeClr>
                </a:solidFill>
                <a:latin typeface="Arial" panose="020B0604020202020204" pitchFamily="34" charset="0"/>
                <a:cs typeface="Arial" panose="020B0604020202020204" pitchFamily="34" charset="0"/>
              </a:defRPr>
            </a:lvl1pPr>
          </a:lstStyle>
          <a:p>
            <a:r>
              <a:rPr lang="fr-FR" dirty="0"/>
              <a:t>Modifiez le style du titre</a:t>
            </a:r>
            <a:endParaRPr lang="en-US" dirty="0"/>
          </a:p>
        </p:txBody>
      </p:sp>
      <p:sp>
        <p:nvSpPr>
          <p:cNvPr id="3" name="Content Placeholder 2"/>
          <p:cNvSpPr>
            <a:spLocks noGrp="1"/>
          </p:cNvSpPr>
          <p:nvPr>
            <p:ph idx="1"/>
          </p:nvPr>
        </p:nvSpPr>
        <p:spPr/>
        <p:txBody>
          <a:bodyPr/>
          <a:lstStyle>
            <a:lvl1pPr>
              <a:defRPr>
                <a:solidFill>
                  <a:schemeClr val="accent5">
                    <a:lumMod val="75000"/>
                  </a:schemeClr>
                </a:solidFill>
                <a:latin typeface="Arial" panose="020B0604020202020204" pitchFamily="34" charset="0"/>
                <a:cs typeface="Arial" panose="020B0604020202020204" pitchFamily="34" charset="0"/>
              </a:defRPr>
            </a:lvl1pPr>
            <a:lvl2pPr>
              <a:defRPr>
                <a:solidFill>
                  <a:schemeClr val="accent5">
                    <a:lumMod val="75000"/>
                  </a:schemeClr>
                </a:solidFill>
                <a:latin typeface="Arial" panose="020B0604020202020204" pitchFamily="34" charset="0"/>
                <a:cs typeface="Arial" panose="020B0604020202020204" pitchFamily="34" charset="0"/>
              </a:defRPr>
            </a:lvl2pPr>
            <a:lvl3pPr>
              <a:defRPr>
                <a:solidFill>
                  <a:schemeClr val="accent5">
                    <a:lumMod val="75000"/>
                  </a:schemeClr>
                </a:solidFill>
                <a:latin typeface="Arial" panose="020B0604020202020204" pitchFamily="34" charset="0"/>
                <a:cs typeface="Arial" panose="020B0604020202020204" pitchFamily="34" charset="0"/>
              </a:defRPr>
            </a:lvl3pPr>
            <a:lvl4pPr>
              <a:defRPr>
                <a:solidFill>
                  <a:schemeClr val="accent5">
                    <a:lumMod val="75000"/>
                  </a:schemeClr>
                </a:solidFill>
                <a:latin typeface="Arial" panose="020B0604020202020204" pitchFamily="34" charset="0"/>
                <a:cs typeface="Arial" panose="020B0604020202020204" pitchFamily="34" charset="0"/>
              </a:defRPr>
            </a:lvl4pPr>
            <a:lvl5pPr>
              <a:defRPr>
                <a:solidFill>
                  <a:schemeClr val="accent5">
                    <a:lumMod val="75000"/>
                  </a:schemeClr>
                </a:solidFill>
                <a:latin typeface="Arial" panose="020B0604020202020204" pitchFamily="34" charset="0"/>
                <a:cs typeface="Arial" panose="020B0604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p>
            <a:fld id="{FE0F1CA6-1014-43EB-8094-BF06A764A72A}" type="datetime1">
              <a:rPr lang="fr-FR" smtClean="0"/>
              <a:t>06/08/2024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22E19BC-3DB7-4894-880A-8C5995039174}" type="slidenum">
              <a:rPr lang="fr-FR" smtClean="0"/>
              <a:t>‹N°›</a:t>
            </a:fld>
            <a:endParaRPr lang="fr-FR"/>
          </a:p>
        </p:txBody>
      </p:sp>
      <p:cxnSp>
        <p:nvCxnSpPr>
          <p:cNvPr id="8" name="Connecteur droit 7">
            <a:extLst>
              <a:ext uri="{FF2B5EF4-FFF2-40B4-BE49-F238E27FC236}">
                <a16:creationId xmlns:a16="http://schemas.microsoft.com/office/drawing/2014/main" id="{FA4B05F1-6162-4ECA-9F66-D3EA227EBBF5}"/>
              </a:ext>
            </a:extLst>
          </p:cNvPr>
          <p:cNvCxnSpPr/>
          <p:nvPr userDrawn="1"/>
        </p:nvCxnSpPr>
        <p:spPr>
          <a:xfrm>
            <a:off x="170359" y="653673"/>
            <a:ext cx="11760000" cy="0"/>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cxnSp>
        <p:nvCxnSpPr>
          <p:cNvPr id="9" name="Connecteur droit 8">
            <a:extLst>
              <a:ext uri="{FF2B5EF4-FFF2-40B4-BE49-F238E27FC236}">
                <a16:creationId xmlns:a16="http://schemas.microsoft.com/office/drawing/2014/main" id="{78149014-0F9E-4F15-BF1C-F116A10ACF50}"/>
              </a:ext>
            </a:extLst>
          </p:cNvPr>
          <p:cNvCxnSpPr>
            <a:cxnSpLocks/>
          </p:cNvCxnSpPr>
          <p:nvPr userDrawn="1"/>
        </p:nvCxnSpPr>
        <p:spPr>
          <a:xfrm flipV="1">
            <a:off x="713284" y="47197"/>
            <a:ext cx="0" cy="612000"/>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sp>
        <p:nvSpPr>
          <p:cNvPr id="10" name="Rectangle 9">
            <a:extLst>
              <a:ext uri="{FF2B5EF4-FFF2-40B4-BE49-F238E27FC236}">
                <a16:creationId xmlns:a16="http://schemas.microsoft.com/office/drawing/2014/main" id="{7F5A81A2-A8B6-46FB-BBB4-39A4D865A9B9}"/>
              </a:ext>
            </a:extLst>
          </p:cNvPr>
          <p:cNvSpPr/>
          <p:nvPr userDrawn="1"/>
        </p:nvSpPr>
        <p:spPr>
          <a:xfrm>
            <a:off x="459781" y="398236"/>
            <a:ext cx="240000" cy="248844"/>
          </a:xfrm>
          <a:prstGeom prst="rect">
            <a:avLst/>
          </a:prstGeom>
          <a:solidFill>
            <a:srgbClr val="FF891D"/>
          </a:solidFill>
          <a:ln>
            <a:solidFill>
              <a:srgbClr val="FF8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Tree>
    <p:extLst>
      <p:ext uri="{BB962C8B-B14F-4D97-AF65-F5344CB8AC3E}">
        <p14:creationId xmlns:p14="http://schemas.microsoft.com/office/powerpoint/2010/main" val="3455908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solidFill>
                  <a:schemeClr val="accent5">
                    <a:lumMod val="75000"/>
                  </a:schemeClr>
                </a:solidFill>
                <a:latin typeface="Arial" panose="020B0604020202020204" pitchFamily="34" charset="0"/>
                <a:cs typeface="Arial" panose="020B0604020202020204" pitchFamily="34" charset="0"/>
              </a:defRPr>
            </a:lvl1pPr>
          </a:lstStyle>
          <a:p>
            <a:r>
              <a:rPr lang="fr-FR"/>
              <a:t>Modifiez le style du titre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FFE86B68-3A7C-4BC8-8B2F-B73ABF9BBF76}" type="datetime1">
              <a:rPr lang="fr-FR" smtClean="0"/>
              <a:t>06/08/2024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22E19BC-3DB7-4894-880A-8C5995039174}" type="slidenum">
              <a:rPr lang="fr-FR" smtClean="0"/>
              <a:t>‹N°›</a:t>
            </a:fld>
            <a:endParaRPr lang="fr-FR"/>
          </a:p>
        </p:txBody>
      </p:sp>
      <p:sp>
        <p:nvSpPr>
          <p:cNvPr id="7" name="Title 1">
            <a:extLst>
              <a:ext uri="{FF2B5EF4-FFF2-40B4-BE49-F238E27FC236}">
                <a16:creationId xmlns:a16="http://schemas.microsoft.com/office/drawing/2014/main" id="{013A2762-B9D4-4887-ADEC-6A55C8978B2F}"/>
              </a:ext>
            </a:extLst>
          </p:cNvPr>
          <p:cNvSpPr txBox="1">
            <a:spLocks/>
          </p:cNvSpPr>
          <p:nvPr userDrawn="1"/>
        </p:nvSpPr>
        <p:spPr>
          <a:xfrm>
            <a:off x="838200" y="118943"/>
            <a:ext cx="10515600" cy="54927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r>
              <a:rPr lang="fr-FR" sz="2800"/>
              <a:t>Modifiez le style du titre</a:t>
            </a:r>
            <a:endParaRPr lang="en-US" sz="2800" dirty="0"/>
          </a:p>
        </p:txBody>
      </p:sp>
      <p:cxnSp>
        <p:nvCxnSpPr>
          <p:cNvPr id="8" name="Connecteur droit 7">
            <a:extLst>
              <a:ext uri="{FF2B5EF4-FFF2-40B4-BE49-F238E27FC236}">
                <a16:creationId xmlns:a16="http://schemas.microsoft.com/office/drawing/2014/main" id="{BA0D220D-5561-4888-8D5A-48B540769487}"/>
              </a:ext>
            </a:extLst>
          </p:cNvPr>
          <p:cNvCxnSpPr/>
          <p:nvPr userDrawn="1"/>
        </p:nvCxnSpPr>
        <p:spPr>
          <a:xfrm>
            <a:off x="170359" y="653673"/>
            <a:ext cx="11760000" cy="0"/>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cxnSp>
        <p:nvCxnSpPr>
          <p:cNvPr id="9" name="Connecteur droit 8">
            <a:extLst>
              <a:ext uri="{FF2B5EF4-FFF2-40B4-BE49-F238E27FC236}">
                <a16:creationId xmlns:a16="http://schemas.microsoft.com/office/drawing/2014/main" id="{D51138F2-2EA4-4CC0-936A-E1668E23E9FF}"/>
              </a:ext>
            </a:extLst>
          </p:cNvPr>
          <p:cNvCxnSpPr>
            <a:cxnSpLocks/>
          </p:cNvCxnSpPr>
          <p:nvPr userDrawn="1"/>
        </p:nvCxnSpPr>
        <p:spPr>
          <a:xfrm flipV="1">
            <a:off x="713284" y="47197"/>
            <a:ext cx="0" cy="612000"/>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sp>
        <p:nvSpPr>
          <p:cNvPr id="10" name="Rectangle 9">
            <a:extLst>
              <a:ext uri="{FF2B5EF4-FFF2-40B4-BE49-F238E27FC236}">
                <a16:creationId xmlns:a16="http://schemas.microsoft.com/office/drawing/2014/main" id="{EDDB0C5E-0B45-4673-BF16-030DDF3E84E0}"/>
              </a:ext>
            </a:extLst>
          </p:cNvPr>
          <p:cNvSpPr/>
          <p:nvPr userDrawn="1"/>
        </p:nvSpPr>
        <p:spPr>
          <a:xfrm>
            <a:off x="459781" y="398236"/>
            <a:ext cx="240000" cy="248844"/>
          </a:xfrm>
          <a:prstGeom prst="rect">
            <a:avLst/>
          </a:prstGeom>
          <a:solidFill>
            <a:srgbClr val="FF891D"/>
          </a:solidFill>
          <a:ln>
            <a:solidFill>
              <a:srgbClr val="FF8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Tree>
    <p:extLst>
      <p:ext uri="{BB962C8B-B14F-4D97-AF65-F5344CB8AC3E}">
        <p14:creationId xmlns:p14="http://schemas.microsoft.com/office/powerpoint/2010/main" val="289087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defRPr>
                <a:solidFill>
                  <a:schemeClr val="accent5">
                    <a:lumMod val="75000"/>
                  </a:schemeClr>
                </a:solidFill>
                <a:latin typeface="Arial" panose="020B0604020202020204" pitchFamily="34" charset="0"/>
                <a:cs typeface="Arial" panose="020B0604020202020204" pitchFamily="34" charset="0"/>
              </a:defRPr>
            </a:lvl1pPr>
            <a:lvl2pPr>
              <a:defRPr>
                <a:solidFill>
                  <a:schemeClr val="accent5">
                    <a:lumMod val="75000"/>
                  </a:schemeClr>
                </a:solidFill>
                <a:latin typeface="Arial" panose="020B0604020202020204" pitchFamily="34" charset="0"/>
                <a:cs typeface="Arial" panose="020B0604020202020204" pitchFamily="34" charset="0"/>
              </a:defRPr>
            </a:lvl2pPr>
            <a:lvl3pPr>
              <a:defRPr>
                <a:solidFill>
                  <a:schemeClr val="accent5">
                    <a:lumMod val="75000"/>
                  </a:schemeClr>
                </a:solidFill>
                <a:latin typeface="Arial" panose="020B0604020202020204" pitchFamily="34" charset="0"/>
                <a:cs typeface="Arial" panose="020B0604020202020204" pitchFamily="34" charset="0"/>
              </a:defRPr>
            </a:lvl3pPr>
            <a:lvl4pPr>
              <a:defRPr>
                <a:solidFill>
                  <a:schemeClr val="accent5">
                    <a:lumMod val="75000"/>
                  </a:schemeClr>
                </a:solidFill>
                <a:latin typeface="Arial" panose="020B0604020202020204" pitchFamily="34" charset="0"/>
                <a:cs typeface="Arial" panose="020B0604020202020204" pitchFamily="34" charset="0"/>
              </a:defRPr>
            </a:lvl4pPr>
            <a:lvl5pPr>
              <a:defRPr>
                <a:solidFill>
                  <a:schemeClr val="accent5">
                    <a:lumMod val="75000"/>
                  </a:schemeClr>
                </a:solidFill>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accent5">
                    <a:lumMod val="75000"/>
                  </a:schemeClr>
                </a:solidFill>
                <a:latin typeface="Arial" panose="020B0604020202020204" pitchFamily="34" charset="0"/>
                <a:cs typeface="Arial" panose="020B0604020202020204" pitchFamily="34" charset="0"/>
              </a:defRPr>
            </a:lvl1pPr>
            <a:lvl2pPr>
              <a:defRPr>
                <a:solidFill>
                  <a:schemeClr val="accent5">
                    <a:lumMod val="75000"/>
                  </a:schemeClr>
                </a:solidFill>
                <a:latin typeface="Arial" panose="020B0604020202020204" pitchFamily="34" charset="0"/>
                <a:cs typeface="Arial" panose="020B0604020202020204" pitchFamily="34" charset="0"/>
              </a:defRPr>
            </a:lvl2pPr>
            <a:lvl3pPr>
              <a:defRPr>
                <a:solidFill>
                  <a:schemeClr val="accent5">
                    <a:lumMod val="75000"/>
                  </a:schemeClr>
                </a:solidFill>
                <a:latin typeface="Arial" panose="020B0604020202020204" pitchFamily="34" charset="0"/>
                <a:cs typeface="Arial" panose="020B0604020202020204" pitchFamily="34" charset="0"/>
              </a:defRPr>
            </a:lvl3pPr>
            <a:lvl4pPr>
              <a:defRPr>
                <a:solidFill>
                  <a:schemeClr val="accent5">
                    <a:lumMod val="75000"/>
                  </a:schemeClr>
                </a:solidFill>
                <a:latin typeface="Arial" panose="020B0604020202020204" pitchFamily="34" charset="0"/>
                <a:cs typeface="Arial" panose="020B0604020202020204" pitchFamily="34" charset="0"/>
              </a:defRPr>
            </a:lvl4pPr>
            <a:lvl5pPr>
              <a:defRPr>
                <a:solidFill>
                  <a:schemeClr val="accent5">
                    <a:lumMod val="75000"/>
                  </a:schemeClr>
                </a:solidFill>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3364E13C-C207-4E98-8F92-6F774BCE9053}" type="datetime1">
              <a:rPr lang="fr-FR" smtClean="0"/>
              <a:t>06/08/2024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22E19BC-3DB7-4894-880A-8C5995039174}" type="slidenum">
              <a:rPr lang="fr-FR" smtClean="0"/>
              <a:t>‹N°›</a:t>
            </a:fld>
            <a:endParaRPr lang="fr-FR"/>
          </a:p>
        </p:txBody>
      </p:sp>
      <p:sp>
        <p:nvSpPr>
          <p:cNvPr id="8" name="Title 1">
            <a:extLst>
              <a:ext uri="{FF2B5EF4-FFF2-40B4-BE49-F238E27FC236}">
                <a16:creationId xmlns:a16="http://schemas.microsoft.com/office/drawing/2014/main" id="{EA6C0387-D8A9-4015-882E-D9FFC6128E8B}"/>
              </a:ext>
            </a:extLst>
          </p:cNvPr>
          <p:cNvSpPr txBox="1">
            <a:spLocks/>
          </p:cNvSpPr>
          <p:nvPr userDrawn="1"/>
        </p:nvSpPr>
        <p:spPr>
          <a:xfrm>
            <a:off x="838200" y="118943"/>
            <a:ext cx="10515600" cy="54927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r>
              <a:rPr lang="fr-FR" sz="2800" dirty="0"/>
              <a:t>Modifiez le style du titre</a:t>
            </a:r>
            <a:endParaRPr lang="en-US" sz="2800" dirty="0"/>
          </a:p>
        </p:txBody>
      </p:sp>
      <p:cxnSp>
        <p:nvCxnSpPr>
          <p:cNvPr id="9" name="Connecteur droit 8">
            <a:extLst>
              <a:ext uri="{FF2B5EF4-FFF2-40B4-BE49-F238E27FC236}">
                <a16:creationId xmlns:a16="http://schemas.microsoft.com/office/drawing/2014/main" id="{7C0AF153-8742-4E39-9F33-CB7C54BC183A}"/>
              </a:ext>
            </a:extLst>
          </p:cNvPr>
          <p:cNvCxnSpPr/>
          <p:nvPr userDrawn="1"/>
        </p:nvCxnSpPr>
        <p:spPr>
          <a:xfrm>
            <a:off x="170359" y="653673"/>
            <a:ext cx="11760000" cy="0"/>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cxnSp>
        <p:nvCxnSpPr>
          <p:cNvPr id="10" name="Connecteur droit 9">
            <a:extLst>
              <a:ext uri="{FF2B5EF4-FFF2-40B4-BE49-F238E27FC236}">
                <a16:creationId xmlns:a16="http://schemas.microsoft.com/office/drawing/2014/main" id="{AAE61963-39FD-435F-AD6F-B600E6A18C4C}"/>
              </a:ext>
            </a:extLst>
          </p:cNvPr>
          <p:cNvCxnSpPr>
            <a:cxnSpLocks/>
          </p:cNvCxnSpPr>
          <p:nvPr userDrawn="1"/>
        </p:nvCxnSpPr>
        <p:spPr>
          <a:xfrm flipV="1">
            <a:off x="713284" y="47197"/>
            <a:ext cx="0" cy="612000"/>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sp>
        <p:nvSpPr>
          <p:cNvPr id="11" name="Rectangle 10">
            <a:extLst>
              <a:ext uri="{FF2B5EF4-FFF2-40B4-BE49-F238E27FC236}">
                <a16:creationId xmlns:a16="http://schemas.microsoft.com/office/drawing/2014/main" id="{7F8EAA00-AC1B-43E4-B07F-B36F486578CA}"/>
              </a:ext>
            </a:extLst>
          </p:cNvPr>
          <p:cNvSpPr/>
          <p:nvPr userDrawn="1"/>
        </p:nvSpPr>
        <p:spPr>
          <a:xfrm>
            <a:off x="459781" y="398236"/>
            <a:ext cx="240000" cy="248844"/>
          </a:xfrm>
          <a:prstGeom prst="rect">
            <a:avLst/>
          </a:prstGeom>
          <a:solidFill>
            <a:srgbClr val="FF891D"/>
          </a:solidFill>
          <a:ln>
            <a:solidFill>
              <a:srgbClr val="FF8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Tree>
    <p:extLst>
      <p:ext uri="{BB962C8B-B14F-4D97-AF65-F5344CB8AC3E}">
        <p14:creationId xmlns:p14="http://schemas.microsoft.com/office/powerpoint/2010/main" val="1177940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839789"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72201"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8678AA1-9337-411A-B8AD-304BCD7FBE81}" type="datetime1">
              <a:rPr lang="fr-FR" smtClean="0"/>
              <a:t>06/08/2024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622E19BC-3DB7-4894-880A-8C5995039174}" type="slidenum">
              <a:rPr lang="fr-FR" smtClean="0"/>
              <a:t>‹N°›</a:t>
            </a:fld>
            <a:endParaRPr lang="fr-FR"/>
          </a:p>
        </p:txBody>
      </p:sp>
    </p:spTree>
    <p:extLst>
      <p:ext uri="{BB962C8B-B14F-4D97-AF65-F5344CB8AC3E}">
        <p14:creationId xmlns:p14="http://schemas.microsoft.com/office/powerpoint/2010/main" val="2013624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5867DA5D-B976-4CE2-973A-74FEB286F425}" type="datetime1">
              <a:rPr lang="fr-FR" smtClean="0"/>
              <a:t>06/08/2024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22E19BC-3DB7-4894-880A-8C5995039174}" type="slidenum">
              <a:rPr lang="fr-FR" smtClean="0"/>
              <a:t>‹N°›</a:t>
            </a:fld>
            <a:endParaRPr lang="fr-FR"/>
          </a:p>
        </p:txBody>
      </p:sp>
      <p:cxnSp>
        <p:nvCxnSpPr>
          <p:cNvPr id="7" name="Connecteur droit 6">
            <a:extLst>
              <a:ext uri="{FF2B5EF4-FFF2-40B4-BE49-F238E27FC236}">
                <a16:creationId xmlns:a16="http://schemas.microsoft.com/office/drawing/2014/main" id="{D509DA2E-4EF1-41E2-B6F0-120C8DC35A03}"/>
              </a:ext>
            </a:extLst>
          </p:cNvPr>
          <p:cNvCxnSpPr/>
          <p:nvPr userDrawn="1"/>
        </p:nvCxnSpPr>
        <p:spPr>
          <a:xfrm>
            <a:off x="170359" y="653673"/>
            <a:ext cx="11760000" cy="0"/>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sp>
        <p:nvSpPr>
          <p:cNvPr id="8" name="Rectangle 7">
            <a:extLst>
              <a:ext uri="{FF2B5EF4-FFF2-40B4-BE49-F238E27FC236}">
                <a16:creationId xmlns:a16="http://schemas.microsoft.com/office/drawing/2014/main" id="{C912B744-6553-4B82-8FAE-CF16B5420FB7}"/>
              </a:ext>
            </a:extLst>
          </p:cNvPr>
          <p:cNvSpPr/>
          <p:nvPr userDrawn="1"/>
        </p:nvSpPr>
        <p:spPr>
          <a:xfrm>
            <a:off x="459781" y="398236"/>
            <a:ext cx="240000" cy="248844"/>
          </a:xfrm>
          <a:prstGeom prst="rect">
            <a:avLst/>
          </a:prstGeom>
          <a:solidFill>
            <a:srgbClr val="FF891D"/>
          </a:solidFill>
          <a:ln>
            <a:solidFill>
              <a:srgbClr val="FF8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cxnSp>
        <p:nvCxnSpPr>
          <p:cNvPr id="9" name="Connecteur droit 8">
            <a:extLst>
              <a:ext uri="{FF2B5EF4-FFF2-40B4-BE49-F238E27FC236}">
                <a16:creationId xmlns:a16="http://schemas.microsoft.com/office/drawing/2014/main" id="{121284D0-7651-4B8A-BC5E-C039ADA4895C}"/>
              </a:ext>
            </a:extLst>
          </p:cNvPr>
          <p:cNvCxnSpPr>
            <a:cxnSpLocks/>
          </p:cNvCxnSpPr>
          <p:nvPr userDrawn="1"/>
        </p:nvCxnSpPr>
        <p:spPr>
          <a:xfrm flipV="1">
            <a:off x="713284" y="47197"/>
            <a:ext cx="0" cy="612000"/>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784865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F1ABA6-68BC-4622-B91D-7BC6F9C0C5B1}" type="datetime1">
              <a:rPr lang="fr-FR" smtClean="0"/>
              <a:t>06/08/2024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22E19BC-3DB7-4894-880A-8C5995039174}" type="slidenum">
              <a:rPr lang="fr-FR" smtClean="0"/>
              <a:t>‹N°›</a:t>
            </a:fld>
            <a:endParaRPr lang="fr-FR"/>
          </a:p>
        </p:txBody>
      </p:sp>
    </p:spTree>
    <p:extLst>
      <p:ext uri="{BB962C8B-B14F-4D97-AF65-F5344CB8AC3E}">
        <p14:creationId xmlns:p14="http://schemas.microsoft.com/office/powerpoint/2010/main" val="1543628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E69656E3-FBD3-4018-B0C3-E54703112169}" type="datetime1">
              <a:rPr lang="fr-FR" smtClean="0"/>
              <a:t>06/08/2024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22E19BC-3DB7-4894-880A-8C5995039174}" type="slidenum">
              <a:rPr lang="fr-FR" smtClean="0"/>
              <a:t>‹N°›</a:t>
            </a:fld>
            <a:endParaRPr lang="fr-FR"/>
          </a:p>
        </p:txBody>
      </p:sp>
    </p:spTree>
    <p:extLst>
      <p:ext uri="{BB962C8B-B14F-4D97-AF65-F5344CB8AC3E}">
        <p14:creationId xmlns:p14="http://schemas.microsoft.com/office/powerpoint/2010/main" val="250779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55FFDA-FF95-4209-B95C-EA8AC18A62A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55431F0-355A-4706-82CB-AA7CA524301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23E08D2-3988-4DDD-BDC9-9D20B728C676}"/>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5" name="Espace réservé du pied de page 4">
            <a:extLst>
              <a:ext uri="{FF2B5EF4-FFF2-40B4-BE49-F238E27FC236}">
                <a16:creationId xmlns:a16="http://schemas.microsoft.com/office/drawing/2014/main" id="{4A1BFAE9-D684-4F5C-90B0-B73E3699135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BC176D2-5A49-495C-996C-8D22EBBBFBAB}"/>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45692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25A86A22-BC89-4187-A764-93D7D2013ED2}" type="datetime1">
              <a:rPr lang="fr-FR" smtClean="0"/>
              <a:t>06/08/2024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22E19BC-3DB7-4894-880A-8C5995039174}" type="slidenum">
              <a:rPr lang="fr-FR" smtClean="0"/>
              <a:t>‹N°›</a:t>
            </a:fld>
            <a:endParaRPr lang="fr-FR"/>
          </a:p>
        </p:txBody>
      </p:sp>
    </p:spTree>
    <p:extLst>
      <p:ext uri="{BB962C8B-B14F-4D97-AF65-F5344CB8AC3E}">
        <p14:creationId xmlns:p14="http://schemas.microsoft.com/office/powerpoint/2010/main" val="40044390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DFABE1D-28FC-4A36-9884-A28637EA5E5E}" type="datetime1">
              <a:rPr lang="fr-FR" smtClean="0"/>
              <a:t>06/08/2024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22E19BC-3DB7-4894-880A-8C5995039174}" type="slidenum">
              <a:rPr lang="fr-FR" smtClean="0"/>
              <a:t>‹N°›</a:t>
            </a:fld>
            <a:endParaRPr lang="fr-FR"/>
          </a:p>
        </p:txBody>
      </p:sp>
    </p:spTree>
    <p:extLst>
      <p:ext uri="{BB962C8B-B14F-4D97-AF65-F5344CB8AC3E}">
        <p14:creationId xmlns:p14="http://schemas.microsoft.com/office/powerpoint/2010/main" val="218762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C2DFD66-B10C-4234-889F-B6837CD31F52}" type="datetime1">
              <a:rPr lang="fr-FR" smtClean="0"/>
              <a:t>06/08/2024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22E19BC-3DB7-4894-880A-8C5995039174}" type="slidenum">
              <a:rPr lang="fr-FR" smtClean="0"/>
              <a:t>‹N°›</a:t>
            </a:fld>
            <a:endParaRPr lang="fr-FR"/>
          </a:p>
        </p:txBody>
      </p:sp>
    </p:spTree>
    <p:extLst>
      <p:ext uri="{BB962C8B-B14F-4D97-AF65-F5344CB8AC3E}">
        <p14:creationId xmlns:p14="http://schemas.microsoft.com/office/powerpoint/2010/main" val="2486020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11E5CC-FD89-4993-9E61-D103472CCF3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A7C8209-A785-4C43-B3BB-006C38BB44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D0D2D77-75A8-4022-AB8E-A079FEAEE740}"/>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5" name="Espace réservé du pied de page 4">
            <a:extLst>
              <a:ext uri="{FF2B5EF4-FFF2-40B4-BE49-F238E27FC236}">
                <a16:creationId xmlns:a16="http://schemas.microsoft.com/office/drawing/2014/main" id="{181145E8-AED9-4865-8017-8774B36C514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6B85349-4396-42E6-AEDE-6EA9BD239A43}"/>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644308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FAB566-B10C-4307-BE88-8D34DA7B529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C820C0A-DDD0-442C-894B-DF4931777C4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840DB42-1FED-4E4E-8974-193CC7D4E30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D83105D-3F7D-42E9-8BC8-FC512FC5162D}"/>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6" name="Espace réservé du pied de page 5">
            <a:extLst>
              <a:ext uri="{FF2B5EF4-FFF2-40B4-BE49-F238E27FC236}">
                <a16:creationId xmlns:a16="http://schemas.microsoft.com/office/drawing/2014/main" id="{BCDB6123-BF31-4279-A205-5C597403993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E2AEBE2-3033-45DD-AEB0-4E092C9DF3AA}"/>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2235958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514A79-D7C6-4996-8D53-4ADDD662978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6569B0C-9162-407D-85AC-92B436E0B5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3273B96-98A8-4F06-8FCA-B548F4FF559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50011B8-5E46-4638-92E6-A83B78762B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0468CD9-3FD0-45D4-823A-81197D6BACC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A5A0EB4-C0E5-4844-990F-E4D44CB81B51}"/>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8" name="Espace réservé du pied de page 7">
            <a:extLst>
              <a:ext uri="{FF2B5EF4-FFF2-40B4-BE49-F238E27FC236}">
                <a16:creationId xmlns:a16="http://schemas.microsoft.com/office/drawing/2014/main" id="{D7971766-F316-4CD2-94B3-6BA07DFEE92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84160C7-5475-49E8-84B0-F548015B2E7D}"/>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1606270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0ACBE9-8EEC-4F4E-A3D9-C8B485881B6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C477F1D-A6B6-4861-8B6D-22A042BAE4CD}"/>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4" name="Espace réservé du pied de page 3">
            <a:extLst>
              <a:ext uri="{FF2B5EF4-FFF2-40B4-BE49-F238E27FC236}">
                <a16:creationId xmlns:a16="http://schemas.microsoft.com/office/drawing/2014/main" id="{4BA3702C-3ECB-489F-8ACD-225BA608B09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E7ADC55-81D2-48BF-AD69-632B80CD9B1F}"/>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2945771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2CF31A2-9BC4-4595-877F-704DC6522DC2}"/>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3" name="Espace réservé du pied de page 2">
            <a:extLst>
              <a:ext uri="{FF2B5EF4-FFF2-40B4-BE49-F238E27FC236}">
                <a16:creationId xmlns:a16="http://schemas.microsoft.com/office/drawing/2014/main" id="{9869BBA5-E69C-4C42-B73B-365725E9E7A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DE56DB5-8644-4DDB-8EB7-998F41C93CDA}"/>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4069513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DB51C-9A54-4C4E-9FDD-6693CF242C8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661243B-2377-4290-BE1D-BFFA204B04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7BEF487-DF10-46E0-8AD4-7D338BCCA8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554C7E6-CBF0-4F4E-81A8-0B714D862C10}"/>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6" name="Espace réservé du pied de page 5">
            <a:extLst>
              <a:ext uri="{FF2B5EF4-FFF2-40B4-BE49-F238E27FC236}">
                <a16:creationId xmlns:a16="http://schemas.microsoft.com/office/drawing/2014/main" id="{1F29D89F-52B4-47E3-81D6-338E087210D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9310A52-5DE7-4BB8-A461-D0B797585128}"/>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3340190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471161-354D-4F30-A199-2DF7B7CB131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9E8D2AC-E888-420B-96B7-C2DE2149B2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DE3401D-2875-44BF-B44A-40EC6F6A9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BD054DE-AC40-413A-8CC8-8BE89B2E6D48}"/>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6" name="Espace réservé du pied de page 5">
            <a:extLst>
              <a:ext uri="{FF2B5EF4-FFF2-40B4-BE49-F238E27FC236}">
                <a16:creationId xmlns:a16="http://schemas.microsoft.com/office/drawing/2014/main" id="{95D2B7E9-FE8F-4CC3-A789-49084168F13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9CFA72E-CB61-412B-9CC9-0A9626B827E4}"/>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1589162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91669B7-1F12-4900-A26D-87899DDEDC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F85934A-0106-427C-AA2F-F1DBDB79D4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BF03438-8940-4BFC-B897-94BDBCBA73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63F293-E96C-4B64-8F85-2130AFF6AF7E}" type="datetimeFigureOut">
              <a:rPr lang="fr-FR" smtClean="0"/>
              <a:t>06/08/2024</a:t>
            </a:fld>
            <a:endParaRPr lang="fr-FR"/>
          </a:p>
        </p:txBody>
      </p:sp>
      <p:sp>
        <p:nvSpPr>
          <p:cNvPr id="5" name="Espace réservé du pied de page 4">
            <a:extLst>
              <a:ext uri="{FF2B5EF4-FFF2-40B4-BE49-F238E27FC236}">
                <a16:creationId xmlns:a16="http://schemas.microsoft.com/office/drawing/2014/main" id="{55B9B534-470F-4FDE-A925-D86339FC6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4E43617-2B05-4FCE-8F7D-30ABA768F2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2FDB8-A4D1-411D-B7AD-95CB13524C35}" type="slidenum">
              <a:rPr lang="fr-FR" smtClean="0"/>
              <a:t>‹N°›</a:t>
            </a:fld>
            <a:endParaRPr lang="fr-FR"/>
          </a:p>
        </p:txBody>
      </p:sp>
    </p:spTree>
    <p:extLst>
      <p:ext uri="{BB962C8B-B14F-4D97-AF65-F5344CB8AC3E}">
        <p14:creationId xmlns:p14="http://schemas.microsoft.com/office/powerpoint/2010/main" val="230673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9E562C-C20C-45E8-AA06-9C11064EA8B0}" type="datetime1">
              <a:rPr lang="fr-FR" smtClean="0"/>
              <a:t>06/08/2024</a:t>
            </a:fld>
            <a:endParaRPr lang="fr-F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2E19BC-3DB7-4894-880A-8C5995039174}" type="slidenum">
              <a:rPr lang="fr-FR" smtClean="0"/>
              <a:t>‹N°›</a:t>
            </a:fld>
            <a:endParaRPr lang="fr-FR"/>
          </a:p>
        </p:txBody>
      </p:sp>
    </p:spTree>
    <p:extLst>
      <p:ext uri="{BB962C8B-B14F-4D97-AF65-F5344CB8AC3E}">
        <p14:creationId xmlns:p14="http://schemas.microsoft.com/office/powerpoint/2010/main" val="698166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accent5">
              <a:lumMod val="7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hyperlink" Target="mailto:contact@gipatgeri.fr"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 Target="slide5.xml"/><Relationship Id="rId7" Type="http://schemas.openxmlformats.org/officeDocument/2006/relationships/slide" Target="slide18.xml"/><Relationship Id="rId12" Type="http://schemas.openxmlformats.org/officeDocument/2006/relationships/slide" Target="slide24.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6.xml"/><Relationship Id="rId11" Type="http://schemas.openxmlformats.org/officeDocument/2006/relationships/slide" Target="slide23.xml"/><Relationship Id="rId5" Type="http://schemas.openxmlformats.org/officeDocument/2006/relationships/slide" Target="slide14.xml"/><Relationship Id="rId10" Type="http://schemas.openxmlformats.org/officeDocument/2006/relationships/slide" Target="slide21.xml"/><Relationship Id="rId4" Type="http://schemas.openxmlformats.org/officeDocument/2006/relationships/slide" Target="slide8.xml"/><Relationship Id="rId9" Type="http://schemas.openxmlformats.org/officeDocument/2006/relationships/slide" Target="slide2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hyperlink" Target="https://plateforme-nationale-foret-gibier.recette-cartogip.fr/index.php"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7EF5C190-EC62-4BDA-BF01-39FE0D338B39}"/>
              </a:ext>
            </a:extLst>
          </p:cNvPr>
          <p:cNvSpPr txBox="1">
            <a:spLocks/>
          </p:cNvSpPr>
          <p:nvPr/>
        </p:nvSpPr>
        <p:spPr>
          <a:xfrm>
            <a:off x="457199" y="2122583"/>
            <a:ext cx="11277600" cy="130641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75000"/>
                  </a:schemeClr>
                </a:solidFill>
                <a:latin typeface="Arial" panose="020B0604020202020204" pitchFamily="34" charset="0"/>
                <a:ea typeface="+mj-ea"/>
                <a:cs typeface="Arial" panose="020B0604020202020204" pitchFamily="34" charset="0"/>
              </a:defRPr>
            </a:lvl1pPr>
          </a:lstStyle>
          <a:p>
            <a:pPr algn="ctr"/>
            <a:r>
              <a:rPr lang="fr-FR" altLang="fr-FR" sz="6000" b="1" dirty="0">
                <a:latin typeface="Calibri" panose="020F0502020204030204" pitchFamily="34" charset="0"/>
                <a:ea typeface="MS Gothic" panose="020B0609070205080204" pitchFamily="49" charset="-128"/>
              </a:rPr>
              <a:t>Plateforme Nationale Forêt-Gibier</a:t>
            </a:r>
            <a:endParaRPr lang="fr-FR" sz="6000" dirty="0"/>
          </a:p>
        </p:txBody>
      </p:sp>
      <p:sp>
        <p:nvSpPr>
          <p:cNvPr id="5" name="Sous-titre 2">
            <a:extLst>
              <a:ext uri="{FF2B5EF4-FFF2-40B4-BE49-F238E27FC236}">
                <a16:creationId xmlns:a16="http://schemas.microsoft.com/office/drawing/2014/main" id="{565B9F24-E2C9-49C4-8581-B1FD801C2D28}"/>
              </a:ext>
            </a:extLst>
          </p:cNvPr>
          <p:cNvSpPr txBox="1">
            <a:spLocks/>
          </p:cNvSpPr>
          <p:nvPr/>
        </p:nvSpPr>
        <p:spPr>
          <a:xfrm>
            <a:off x="1366092" y="3429000"/>
            <a:ext cx="9911508" cy="66025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400" dirty="0"/>
              <a:t>Tutoriel d’utilisation (référent)</a:t>
            </a:r>
          </a:p>
        </p:txBody>
      </p:sp>
      <p:sp>
        <p:nvSpPr>
          <p:cNvPr id="6" name="ZoneTexte 5">
            <a:extLst>
              <a:ext uri="{FF2B5EF4-FFF2-40B4-BE49-F238E27FC236}">
                <a16:creationId xmlns:a16="http://schemas.microsoft.com/office/drawing/2014/main" id="{51FC51B5-ACF9-4538-BD50-1EDCDF57A30F}"/>
              </a:ext>
            </a:extLst>
          </p:cNvPr>
          <p:cNvSpPr txBox="1"/>
          <p:nvPr/>
        </p:nvSpPr>
        <p:spPr>
          <a:xfrm>
            <a:off x="0" y="6550223"/>
            <a:ext cx="2054409" cy="307777"/>
          </a:xfrm>
          <a:prstGeom prst="rect">
            <a:avLst/>
          </a:prstGeom>
          <a:noFill/>
        </p:spPr>
        <p:txBody>
          <a:bodyPr wrap="none" rtlCol="0">
            <a:spAutoFit/>
          </a:bodyPr>
          <a:lstStyle/>
          <a:p>
            <a:r>
              <a:rPr lang="fr-FR" sz="1400" dirty="0"/>
              <a:t>© GIP ATGeRi Juillet 2024</a:t>
            </a:r>
          </a:p>
        </p:txBody>
      </p:sp>
      <p:pic>
        <p:nvPicPr>
          <p:cNvPr id="7" name="Image 6" descr="Une image contenant texte&#10;&#10;Description générée automatiquement">
            <a:extLst>
              <a:ext uri="{FF2B5EF4-FFF2-40B4-BE49-F238E27FC236}">
                <a16:creationId xmlns:a16="http://schemas.microsoft.com/office/drawing/2014/main" id="{29D3F3FA-3F85-422F-A044-F6C1067B0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4722" y="5210956"/>
            <a:ext cx="2341736" cy="812263"/>
          </a:xfrm>
          <a:prstGeom prst="rect">
            <a:avLst/>
          </a:prstGeom>
        </p:spPr>
      </p:pic>
      <p:pic>
        <p:nvPicPr>
          <p:cNvPr id="8" name="Image 7">
            <a:extLst>
              <a:ext uri="{FF2B5EF4-FFF2-40B4-BE49-F238E27FC236}">
                <a16:creationId xmlns:a16="http://schemas.microsoft.com/office/drawing/2014/main" id="{9331EA80-763C-4AE9-AA23-3768894BE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42" y="5011177"/>
            <a:ext cx="2567909" cy="1211822"/>
          </a:xfrm>
          <a:prstGeom prst="rect">
            <a:avLst/>
          </a:prstGeom>
        </p:spPr>
      </p:pic>
      <p:sp>
        <p:nvSpPr>
          <p:cNvPr id="3" name="Espace réservé du numéro de diapositive 2">
            <a:extLst>
              <a:ext uri="{FF2B5EF4-FFF2-40B4-BE49-F238E27FC236}">
                <a16:creationId xmlns:a16="http://schemas.microsoft.com/office/drawing/2014/main" id="{4CBDAEF8-4B0F-4D38-BD9F-0FE5A9450EE3}"/>
              </a:ext>
            </a:extLst>
          </p:cNvPr>
          <p:cNvSpPr>
            <a:spLocks noGrp="1"/>
          </p:cNvSpPr>
          <p:nvPr>
            <p:ph type="sldNum" sz="quarter" idx="12"/>
          </p:nvPr>
        </p:nvSpPr>
        <p:spPr/>
        <p:txBody>
          <a:bodyPr/>
          <a:lstStyle/>
          <a:p>
            <a:fld id="{622E19BC-3DB7-4894-880A-8C5995039174}" type="slidenum">
              <a:rPr lang="fr-FR" smtClean="0"/>
              <a:t>1</a:t>
            </a:fld>
            <a:endParaRPr lang="fr-FR" dirty="0"/>
          </a:p>
        </p:txBody>
      </p:sp>
      <p:pic>
        <p:nvPicPr>
          <p:cNvPr id="9" name="Image 8">
            <a:extLst>
              <a:ext uri="{FF2B5EF4-FFF2-40B4-BE49-F238E27FC236}">
                <a16:creationId xmlns:a16="http://schemas.microsoft.com/office/drawing/2014/main" id="{81509F6C-5010-EC73-FAA8-BA783CDB4636}"/>
              </a:ext>
            </a:extLst>
          </p:cNvPr>
          <p:cNvPicPr>
            <a:picLocks noChangeAspect="1"/>
          </p:cNvPicPr>
          <p:nvPr/>
        </p:nvPicPr>
        <p:blipFill rotWithShape="1">
          <a:blip r:embed="rId4">
            <a:extLst>
              <a:ext uri="{28A0092B-C50C-407E-A947-70E740481C1C}">
                <a14:useLocalDpi xmlns:a14="http://schemas.microsoft.com/office/drawing/2010/main" val="0"/>
              </a:ext>
            </a:extLst>
          </a:blip>
          <a:srcRect t="49626"/>
          <a:stretch/>
        </p:blipFill>
        <p:spPr>
          <a:xfrm>
            <a:off x="5435097" y="430973"/>
            <a:ext cx="6756903" cy="1015962"/>
          </a:xfrm>
          <a:prstGeom prst="rect">
            <a:avLst/>
          </a:prstGeom>
        </p:spPr>
      </p:pic>
      <p:pic>
        <p:nvPicPr>
          <p:cNvPr id="10" name="Image 9">
            <a:extLst>
              <a:ext uri="{FF2B5EF4-FFF2-40B4-BE49-F238E27FC236}">
                <a16:creationId xmlns:a16="http://schemas.microsoft.com/office/drawing/2014/main" id="{C840614F-3C5F-EBED-5663-DAAF5B905EF0}"/>
              </a:ext>
            </a:extLst>
          </p:cNvPr>
          <p:cNvPicPr>
            <a:picLocks noChangeAspect="1"/>
          </p:cNvPicPr>
          <p:nvPr/>
        </p:nvPicPr>
        <p:blipFill rotWithShape="1">
          <a:blip r:embed="rId4">
            <a:extLst>
              <a:ext uri="{28A0092B-C50C-407E-A947-70E740481C1C}">
                <a14:useLocalDpi xmlns:a14="http://schemas.microsoft.com/office/drawing/2010/main" val="0"/>
              </a:ext>
            </a:extLst>
          </a:blip>
          <a:srcRect b="55254"/>
          <a:stretch/>
        </p:blipFill>
        <p:spPr>
          <a:xfrm>
            <a:off x="0" y="430973"/>
            <a:ext cx="6756903" cy="902455"/>
          </a:xfrm>
          <a:prstGeom prst="rect">
            <a:avLst/>
          </a:prstGeom>
        </p:spPr>
      </p:pic>
      <p:sp>
        <p:nvSpPr>
          <p:cNvPr id="11" name="ZoneTexte 10">
            <a:extLst>
              <a:ext uri="{FF2B5EF4-FFF2-40B4-BE49-F238E27FC236}">
                <a16:creationId xmlns:a16="http://schemas.microsoft.com/office/drawing/2014/main" id="{A68DB059-C6EE-7FD6-809F-1F0A6CA80F5F}"/>
              </a:ext>
            </a:extLst>
          </p:cNvPr>
          <p:cNvSpPr txBox="1"/>
          <p:nvPr/>
        </p:nvSpPr>
        <p:spPr>
          <a:xfrm>
            <a:off x="9664472" y="108662"/>
            <a:ext cx="23134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RÉFÉRENT DE TERRAIN</a:t>
            </a:r>
          </a:p>
        </p:txBody>
      </p:sp>
    </p:spTree>
    <p:extLst>
      <p:ext uri="{BB962C8B-B14F-4D97-AF65-F5344CB8AC3E}">
        <p14:creationId xmlns:p14="http://schemas.microsoft.com/office/powerpoint/2010/main" val="3110207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3 - GENERALITES</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27" name="Rectangle 26">
            <a:extLst>
              <a:ext uri="{FF2B5EF4-FFF2-40B4-BE49-F238E27FC236}">
                <a16:creationId xmlns:a16="http://schemas.microsoft.com/office/drawing/2014/main" id="{F3DED1A3-AAF3-48A4-B66C-0D930E3E3D32}"/>
              </a:ext>
            </a:extLst>
          </p:cNvPr>
          <p:cNvSpPr/>
          <p:nvPr/>
        </p:nvSpPr>
        <p:spPr>
          <a:xfrm>
            <a:off x="124437" y="5056063"/>
            <a:ext cx="3888764" cy="1427099"/>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Espace réservé du numéro de diapositive 2">
            <a:extLst>
              <a:ext uri="{FF2B5EF4-FFF2-40B4-BE49-F238E27FC236}">
                <a16:creationId xmlns:a16="http://schemas.microsoft.com/office/drawing/2014/main" id="{7CE034E6-46D6-4EF7-8330-1E387EB7306D}"/>
              </a:ext>
            </a:extLst>
          </p:cNvPr>
          <p:cNvSpPr>
            <a:spLocks noGrp="1"/>
          </p:cNvSpPr>
          <p:nvPr>
            <p:ph type="sldNum" sz="quarter" idx="12"/>
          </p:nvPr>
        </p:nvSpPr>
        <p:spPr>
          <a:xfrm>
            <a:off x="9368578" y="648316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5" name="ZoneTexte 14">
            <a:extLst>
              <a:ext uri="{FF2B5EF4-FFF2-40B4-BE49-F238E27FC236}">
                <a16:creationId xmlns:a16="http://schemas.microsoft.com/office/drawing/2014/main" id="{FF9132CB-DFD1-490D-B995-AE338992CECF}"/>
              </a:ext>
            </a:extLst>
          </p:cNvPr>
          <p:cNvSpPr txBox="1"/>
          <p:nvPr/>
        </p:nvSpPr>
        <p:spPr>
          <a:xfrm>
            <a:off x="124437" y="5138897"/>
            <a:ext cx="3799863" cy="132343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l’onglet « Synthèses » pour accéder à la synthèse des dégâts de gibier et aux données des jeunes peuplements et à la synthèse des indices de pression.</a:t>
            </a:r>
          </a:p>
        </p:txBody>
      </p:sp>
      <p:sp>
        <p:nvSpPr>
          <p:cNvPr id="16" name="Rectangle 15">
            <a:extLst>
              <a:ext uri="{FF2B5EF4-FFF2-40B4-BE49-F238E27FC236}">
                <a16:creationId xmlns:a16="http://schemas.microsoft.com/office/drawing/2014/main" id="{9E9DE9DC-F845-49EC-A69D-33D0517158D6}"/>
              </a:ext>
            </a:extLst>
          </p:cNvPr>
          <p:cNvSpPr/>
          <p:nvPr/>
        </p:nvSpPr>
        <p:spPr>
          <a:xfrm>
            <a:off x="563570" y="3191831"/>
            <a:ext cx="1255803" cy="271978"/>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7" name="Connecteur droit 16">
            <a:extLst>
              <a:ext uri="{FF2B5EF4-FFF2-40B4-BE49-F238E27FC236}">
                <a16:creationId xmlns:a16="http://schemas.microsoft.com/office/drawing/2014/main" id="{271A4814-F4DE-485B-980E-9127B632A281}"/>
              </a:ext>
            </a:extLst>
          </p:cNvPr>
          <p:cNvCxnSpPr>
            <a:cxnSpLocks/>
          </p:cNvCxnSpPr>
          <p:nvPr/>
        </p:nvCxnSpPr>
        <p:spPr>
          <a:xfrm>
            <a:off x="1819373" y="3473236"/>
            <a:ext cx="204993" cy="12487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6217AE95-D99B-46CF-93A0-A85EDAE2E1C4}"/>
              </a:ext>
            </a:extLst>
          </p:cNvPr>
          <p:cNvCxnSpPr>
            <a:cxnSpLocks/>
          </p:cNvCxnSpPr>
          <p:nvPr/>
        </p:nvCxnSpPr>
        <p:spPr>
          <a:xfrm>
            <a:off x="2017437" y="4721956"/>
            <a:ext cx="228406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D06AA87F-E863-BD65-1449-9568A9AAAF1F}"/>
              </a:ext>
            </a:extLst>
          </p:cNvPr>
          <p:cNvSpPr txBox="1"/>
          <p:nvPr/>
        </p:nvSpPr>
        <p:spPr>
          <a:xfrm>
            <a:off x="9664472" y="108662"/>
            <a:ext cx="23134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RÉFÉRENT DE TERRAIN</a:t>
            </a:r>
          </a:p>
        </p:txBody>
      </p:sp>
      <p:grpSp>
        <p:nvGrpSpPr>
          <p:cNvPr id="8" name="Groupe 7">
            <a:extLst>
              <a:ext uri="{FF2B5EF4-FFF2-40B4-BE49-F238E27FC236}">
                <a16:creationId xmlns:a16="http://schemas.microsoft.com/office/drawing/2014/main" id="{75B2BBDB-1DA9-2DFC-6933-308F9FCCF3A0}"/>
              </a:ext>
            </a:extLst>
          </p:cNvPr>
          <p:cNvGrpSpPr/>
          <p:nvPr/>
        </p:nvGrpSpPr>
        <p:grpSpPr>
          <a:xfrm>
            <a:off x="343137" y="974455"/>
            <a:ext cx="6035667" cy="3868469"/>
            <a:chOff x="343137" y="974455"/>
            <a:chExt cx="6035667" cy="3868469"/>
          </a:xfrm>
        </p:grpSpPr>
        <p:pic>
          <p:nvPicPr>
            <p:cNvPr id="5" name="Image 4">
              <a:extLst>
                <a:ext uri="{FF2B5EF4-FFF2-40B4-BE49-F238E27FC236}">
                  <a16:creationId xmlns:a16="http://schemas.microsoft.com/office/drawing/2014/main" id="{077C6C30-77E9-73E4-A698-AA329717BD60}"/>
                </a:ext>
              </a:extLst>
            </p:cNvPr>
            <p:cNvPicPr>
              <a:picLocks noChangeAspect="1"/>
            </p:cNvPicPr>
            <p:nvPr/>
          </p:nvPicPr>
          <p:blipFill rotWithShape="1">
            <a:blip r:embed="rId3"/>
            <a:srcRect t="1091"/>
            <a:stretch/>
          </p:blipFill>
          <p:spPr>
            <a:xfrm>
              <a:off x="343137" y="974455"/>
              <a:ext cx="6035667" cy="3868469"/>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DED7B45D-5263-667E-B429-3F702E54D28F}"/>
                </a:ext>
              </a:extLst>
            </p:cNvPr>
            <p:cNvPicPr>
              <a:picLocks noChangeAspect="1"/>
            </p:cNvPicPr>
            <p:nvPr/>
          </p:nvPicPr>
          <p:blipFill>
            <a:blip r:embed="rId4"/>
            <a:stretch>
              <a:fillRect/>
            </a:stretch>
          </p:blipFill>
          <p:spPr>
            <a:xfrm>
              <a:off x="521923" y="1664089"/>
              <a:ext cx="3034078" cy="195928"/>
            </a:xfrm>
            <a:prstGeom prst="rect">
              <a:avLst/>
            </a:prstGeom>
          </p:spPr>
        </p:pic>
      </p:grpSp>
      <p:pic>
        <p:nvPicPr>
          <p:cNvPr id="9" name="Image 8">
            <a:extLst>
              <a:ext uri="{FF2B5EF4-FFF2-40B4-BE49-F238E27FC236}">
                <a16:creationId xmlns:a16="http://schemas.microsoft.com/office/drawing/2014/main" id="{4166C63B-CD15-01DD-8952-5900FD1A37A1}"/>
              </a:ext>
            </a:extLst>
          </p:cNvPr>
          <p:cNvPicPr>
            <a:picLocks noChangeAspect="1"/>
          </p:cNvPicPr>
          <p:nvPr/>
        </p:nvPicPr>
        <p:blipFill rotWithShape="1">
          <a:blip r:embed="rId5"/>
          <a:srcRect t="9667"/>
          <a:stretch/>
        </p:blipFill>
        <p:spPr>
          <a:xfrm>
            <a:off x="4392385" y="3473236"/>
            <a:ext cx="6996224" cy="25412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6312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3 - GENERALITES</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3" name="Espace réservé du numéro de diapositive 2">
            <a:extLst>
              <a:ext uri="{FF2B5EF4-FFF2-40B4-BE49-F238E27FC236}">
                <a16:creationId xmlns:a16="http://schemas.microsoft.com/office/drawing/2014/main" id="{7CE034E6-46D6-4EF7-8330-1E387EB7306D}"/>
              </a:ext>
            </a:extLst>
          </p:cNvPr>
          <p:cNvSpPr>
            <a:spLocks noGrp="1"/>
          </p:cNvSpPr>
          <p:nvPr>
            <p:ph type="sldNum" sz="quarter" idx="12"/>
          </p:nvPr>
        </p:nvSpPr>
        <p:spPr>
          <a:xfrm>
            <a:off x="9368578" y="648316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5663C2F-F6A0-4C2E-8FDB-2A12956A08E5}"/>
              </a:ext>
            </a:extLst>
          </p:cNvPr>
          <p:cNvSpPr/>
          <p:nvPr/>
        </p:nvSpPr>
        <p:spPr>
          <a:xfrm>
            <a:off x="124437" y="5256122"/>
            <a:ext cx="4404252" cy="107721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ZoneTexte 16">
            <a:extLst>
              <a:ext uri="{FF2B5EF4-FFF2-40B4-BE49-F238E27FC236}">
                <a16:creationId xmlns:a16="http://schemas.microsoft.com/office/drawing/2014/main" id="{A9F53F79-0C60-4C0C-835C-3961FF57B38D}"/>
              </a:ext>
            </a:extLst>
          </p:cNvPr>
          <p:cNvSpPr txBox="1"/>
          <p:nvPr/>
        </p:nvSpPr>
        <p:spPr>
          <a:xfrm>
            <a:off x="191392" y="5256122"/>
            <a:ext cx="4270341" cy="107721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l’onglet « Export de données » pour exporter sous format Excel vos signalements de dégâts de gibier ou vos îlots de reboisement</a:t>
            </a:r>
          </a:p>
        </p:txBody>
      </p:sp>
      <p:sp>
        <p:nvSpPr>
          <p:cNvPr id="14" name="Rectangle 13">
            <a:extLst>
              <a:ext uri="{FF2B5EF4-FFF2-40B4-BE49-F238E27FC236}">
                <a16:creationId xmlns:a16="http://schemas.microsoft.com/office/drawing/2014/main" id="{9A6D58C2-0F44-4489-88CD-29CAA8D39A2F}"/>
              </a:ext>
            </a:extLst>
          </p:cNvPr>
          <p:cNvSpPr/>
          <p:nvPr/>
        </p:nvSpPr>
        <p:spPr>
          <a:xfrm>
            <a:off x="558758" y="3438141"/>
            <a:ext cx="1260616" cy="238313"/>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5" name="Connecteur droit 14">
            <a:extLst>
              <a:ext uri="{FF2B5EF4-FFF2-40B4-BE49-F238E27FC236}">
                <a16:creationId xmlns:a16="http://schemas.microsoft.com/office/drawing/2014/main" id="{AD7CBF8E-B365-4E71-9098-D1F651304482}"/>
              </a:ext>
            </a:extLst>
          </p:cNvPr>
          <p:cNvCxnSpPr>
            <a:cxnSpLocks/>
          </p:cNvCxnSpPr>
          <p:nvPr/>
        </p:nvCxnSpPr>
        <p:spPr>
          <a:xfrm>
            <a:off x="1819374" y="3676454"/>
            <a:ext cx="250726" cy="3722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C6FFACAA-DBBF-4534-94B6-8B7F5A836B01}"/>
              </a:ext>
            </a:extLst>
          </p:cNvPr>
          <p:cNvSpPr txBox="1"/>
          <p:nvPr/>
        </p:nvSpPr>
        <p:spPr>
          <a:xfrm>
            <a:off x="10657232" y="66131"/>
            <a:ext cx="1514132" cy="369332"/>
          </a:xfrm>
          <a:prstGeom prst="rect">
            <a:avLst/>
          </a:prstGeom>
          <a:noFill/>
        </p:spPr>
        <p:txBody>
          <a:bodyPr wrap="none" rtlCol="0">
            <a:spAutoFit/>
          </a:bodyPr>
          <a:lstStyle/>
          <a:p>
            <a:r>
              <a:rPr lang="fr-FR" dirty="0">
                <a:solidFill>
                  <a:schemeClr val="accent2"/>
                </a:solidFill>
              </a:rPr>
              <a:t>PROPRIETAIRE</a:t>
            </a:r>
          </a:p>
        </p:txBody>
      </p:sp>
      <p:cxnSp>
        <p:nvCxnSpPr>
          <p:cNvPr id="18" name="Connecteur droit avec flèche 17">
            <a:extLst>
              <a:ext uri="{FF2B5EF4-FFF2-40B4-BE49-F238E27FC236}">
                <a16:creationId xmlns:a16="http://schemas.microsoft.com/office/drawing/2014/main" id="{99E4930C-D109-49BF-B996-C67D23D5C172}"/>
              </a:ext>
            </a:extLst>
          </p:cNvPr>
          <p:cNvCxnSpPr>
            <a:cxnSpLocks/>
          </p:cNvCxnSpPr>
          <p:nvPr/>
        </p:nvCxnSpPr>
        <p:spPr>
          <a:xfrm>
            <a:off x="2051246" y="4048698"/>
            <a:ext cx="38125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FBA1D03E-1284-FD85-4E60-A9430C3E9D27}"/>
              </a:ext>
            </a:extLst>
          </p:cNvPr>
          <p:cNvGrpSpPr/>
          <p:nvPr/>
        </p:nvGrpSpPr>
        <p:grpSpPr>
          <a:xfrm>
            <a:off x="343137" y="974455"/>
            <a:ext cx="6035667" cy="3868469"/>
            <a:chOff x="343137" y="974455"/>
            <a:chExt cx="6035667" cy="3868469"/>
          </a:xfrm>
        </p:grpSpPr>
        <p:pic>
          <p:nvPicPr>
            <p:cNvPr id="5" name="Image 4">
              <a:extLst>
                <a:ext uri="{FF2B5EF4-FFF2-40B4-BE49-F238E27FC236}">
                  <a16:creationId xmlns:a16="http://schemas.microsoft.com/office/drawing/2014/main" id="{1CA3A201-3371-9A13-B1C1-B9787937DCB1}"/>
                </a:ext>
              </a:extLst>
            </p:cNvPr>
            <p:cNvPicPr>
              <a:picLocks noChangeAspect="1"/>
            </p:cNvPicPr>
            <p:nvPr/>
          </p:nvPicPr>
          <p:blipFill rotWithShape="1">
            <a:blip r:embed="rId3"/>
            <a:srcRect t="1091"/>
            <a:stretch/>
          </p:blipFill>
          <p:spPr>
            <a:xfrm>
              <a:off x="343137" y="974455"/>
              <a:ext cx="6035667" cy="3868469"/>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F110DACA-3DE5-7162-5D78-E4D2451ACC37}"/>
                </a:ext>
              </a:extLst>
            </p:cNvPr>
            <p:cNvPicPr>
              <a:picLocks noChangeAspect="1"/>
            </p:cNvPicPr>
            <p:nvPr/>
          </p:nvPicPr>
          <p:blipFill>
            <a:blip r:embed="rId4"/>
            <a:stretch>
              <a:fillRect/>
            </a:stretch>
          </p:blipFill>
          <p:spPr>
            <a:xfrm>
              <a:off x="504349" y="1652276"/>
              <a:ext cx="3066165" cy="198000"/>
            </a:xfrm>
            <a:prstGeom prst="rect">
              <a:avLst/>
            </a:prstGeom>
          </p:spPr>
        </p:pic>
      </p:grpSp>
      <p:pic>
        <p:nvPicPr>
          <p:cNvPr id="8" name="Image 7">
            <a:extLst>
              <a:ext uri="{FF2B5EF4-FFF2-40B4-BE49-F238E27FC236}">
                <a16:creationId xmlns:a16="http://schemas.microsoft.com/office/drawing/2014/main" id="{0632E500-CF31-B98E-1026-849012A0F26B}"/>
              </a:ext>
            </a:extLst>
          </p:cNvPr>
          <p:cNvPicPr>
            <a:picLocks noChangeAspect="1"/>
          </p:cNvPicPr>
          <p:nvPr/>
        </p:nvPicPr>
        <p:blipFill>
          <a:blip r:embed="rId5"/>
          <a:stretch>
            <a:fillRect/>
          </a:stretch>
        </p:blipFill>
        <p:spPr>
          <a:xfrm>
            <a:off x="5331773" y="1852060"/>
            <a:ext cx="5976921" cy="48520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1760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F9D491A8-52B4-34DF-3B27-49764B882506}"/>
              </a:ext>
            </a:extLst>
          </p:cNvPr>
          <p:cNvGrpSpPr/>
          <p:nvPr/>
        </p:nvGrpSpPr>
        <p:grpSpPr>
          <a:xfrm>
            <a:off x="343137" y="974455"/>
            <a:ext cx="6035667" cy="3868469"/>
            <a:chOff x="343137" y="974455"/>
            <a:chExt cx="6035667" cy="3868469"/>
          </a:xfrm>
        </p:grpSpPr>
        <p:pic>
          <p:nvPicPr>
            <p:cNvPr id="5" name="Image 4">
              <a:extLst>
                <a:ext uri="{FF2B5EF4-FFF2-40B4-BE49-F238E27FC236}">
                  <a16:creationId xmlns:a16="http://schemas.microsoft.com/office/drawing/2014/main" id="{20DF0DA8-2A90-5964-2A2D-BA42C208FC05}"/>
                </a:ext>
              </a:extLst>
            </p:cNvPr>
            <p:cNvPicPr>
              <a:picLocks noChangeAspect="1"/>
            </p:cNvPicPr>
            <p:nvPr/>
          </p:nvPicPr>
          <p:blipFill rotWithShape="1">
            <a:blip r:embed="rId3"/>
            <a:srcRect t="1091"/>
            <a:stretch/>
          </p:blipFill>
          <p:spPr>
            <a:xfrm>
              <a:off x="343137" y="974455"/>
              <a:ext cx="6035667" cy="3868469"/>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E5446B07-ED00-5210-F723-3890377D7B71}"/>
                </a:ext>
              </a:extLst>
            </p:cNvPr>
            <p:cNvPicPr>
              <a:picLocks noChangeAspect="1"/>
            </p:cNvPicPr>
            <p:nvPr/>
          </p:nvPicPr>
          <p:blipFill>
            <a:blip r:embed="rId4"/>
            <a:stretch>
              <a:fillRect/>
            </a:stretch>
          </p:blipFill>
          <p:spPr>
            <a:xfrm>
              <a:off x="519517" y="1683422"/>
              <a:ext cx="3093793" cy="199784"/>
            </a:xfrm>
            <a:prstGeom prst="rect">
              <a:avLst/>
            </a:prstGeom>
          </p:spPr>
        </p:pic>
      </p:grpSp>
      <p:pic>
        <p:nvPicPr>
          <p:cNvPr id="11" name="Image 10">
            <a:extLst>
              <a:ext uri="{FF2B5EF4-FFF2-40B4-BE49-F238E27FC236}">
                <a16:creationId xmlns:a16="http://schemas.microsoft.com/office/drawing/2014/main" id="{614BB3AE-BC0D-D6E9-9231-0B77CB9398DF}"/>
              </a:ext>
            </a:extLst>
          </p:cNvPr>
          <p:cNvPicPr>
            <a:picLocks noChangeAspect="1"/>
          </p:cNvPicPr>
          <p:nvPr/>
        </p:nvPicPr>
        <p:blipFill rotWithShape="1">
          <a:blip r:embed="rId5"/>
          <a:srcRect t="8388"/>
          <a:stretch/>
        </p:blipFill>
        <p:spPr>
          <a:xfrm>
            <a:off x="4838325" y="3541486"/>
            <a:ext cx="7163181" cy="2659753"/>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3 - GENERALITES</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3" name="Espace réservé du numéro de diapositive 2">
            <a:extLst>
              <a:ext uri="{FF2B5EF4-FFF2-40B4-BE49-F238E27FC236}">
                <a16:creationId xmlns:a16="http://schemas.microsoft.com/office/drawing/2014/main" id="{7CE034E6-46D6-4EF7-8330-1E387EB7306D}"/>
              </a:ext>
            </a:extLst>
          </p:cNvPr>
          <p:cNvSpPr>
            <a:spLocks noGrp="1"/>
          </p:cNvSpPr>
          <p:nvPr>
            <p:ph type="sldNum" sz="quarter" idx="12"/>
          </p:nvPr>
        </p:nvSpPr>
        <p:spPr>
          <a:xfrm>
            <a:off x="9368578" y="648316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5663C2F-F6A0-4C2E-8FDB-2A12956A08E5}"/>
              </a:ext>
            </a:extLst>
          </p:cNvPr>
          <p:cNvSpPr/>
          <p:nvPr/>
        </p:nvSpPr>
        <p:spPr>
          <a:xfrm>
            <a:off x="190494" y="5068231"/>
            <a:ext cx="4336519" cy="1375925"/>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A6D58C2-0F44-4489-88CD-29CAA8D39A2F}"/>
              </a:ext>
            </a:extLst>
          </p:cNvPr>
          <p:cNvSpPr/>
          <p:nvPr/>
        </p:nvSpPr>
        <p:spPr>
          <a:xfrm>
            <a:off x="555165" y="3696490"/>
            <a:ext cx="1301915" cy="243914"/>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Connecteur droit avec flèche 17">
            <a:extLst>
              <a:ext uri="{FF2B5EF4-FFF2-40B4-BE49-F238E27FC236}">
                <a16:creationId xmlns:a16="http://schemas.microsoft.com/office/drawing/2014/main" id="{99E4930C-D109-49BF-B996-C67D23D5C172}"/>
              </a:ext>
            </a:extLst>
          </p:cNvPr>
          <p:cNvCxnSpPr>
            <a:cxnSpLocks/>
          </p:cNvCxnSpPr>
          <p:nvPr/>
        </p:nvCxnSpPr>
        <p:spPr>
          <a:xfrm>
            <a:off x="1857080" y="3808388"/>
            <a:ext cx="318626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2CDAB7BA-2239-40E7-9227-39654F5DFD55}"/>
              </a:ext>
            </a:extLst>
          </p:cNvPr>
          <p:cNvSpPr txBox="1"/>
          <p:nvPr/>
        </p:nvSpPr>
        <p:spPr>
          <a:xfrm>
            <a:off x="190493" y="5109826"/>
            <a:ext cx="4336519" cy="132343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l’onglet «Aide et Ressources» pour accéder aux fiches techniques sur l’abroutissement, les frottis et l’écorçage, à la note sur le fonctionnement de la plateforme et les protocoles d’estimation des dégâts, etc. </a:t>
            </a:r>
          </a:p>
        </p:txBody>
      </p:sp>
      <p:sp>
        <p:nvSpPr>
          <p:cNvPr id="6" name="ZoneTexte 5">
            <a:extLst>
              <a:ext uri="{FF2B5EF4-FFF2-40B4-BE49-F238E27FC236}">
                <a16:creationId xmlns:a16="http://schemas.microsoft.com/office/drawing/2014/main" id="{7F6AFCF7-B254-9471-6D96-585413FD6E43}"/>
              </a:ext>
            </a:extLst>
          </p:cNvPr>
          <p:cNvSpPr txBox="1"/>
          <p:nvPr/>
        </p:nvSpPr>
        <p:spPr>
          <a:xfrm>
            <a:off x="9664472" y="108662"/>
            <a:ext cx="23134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RÉFÉRENT DE TERRAIN</a:t>
            </a:r>
          </a:p>
        </p:txBody>
      </p:sp>
    </p:spTree>
    <p:extLst>
      <p:ext uri="{BB962C8B-B14F-4D97-AF65-F5344CB8AC3E}">
        <p14:creationId xmlns:p14="http://schemas.microsoft.com/office/powerpoint/2010/main" val="3965725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5A34744F-9702-29D2-1468-67F201E3626D}"/>
              </a:ext>
            </a:extLst>
          </p:cNvPr>
          <p:cNvPicPr>
            <a:picLocks noChangeAspect="1"/>
          </p:cNvPicPr>
          <p:nvPr/>
        </p:nvPicPr>
        <p:blipFill>
          <a:blip r:embed="rId3"/>
          <a:stretch>
            <a:fillRect/>
          </a:stretch>
        </p:blipFill>
        <p:spPr>
          <a:xfrm>
            <a:off x="8092287" y="2456622"/>
            <a:ext cx="2531835" cy="4180361"/>
          </a:xfrm>
          <a:prstGeom prst="rect">
            <a:avLst/>
          </a:prstGeom>
          <a:ln>
            <a:noFill/>
          </a:ln>
          <a:effectLst>
            <a:outerShdw blurRad="292100" dist="139700" dir="2700000" algn="tl" rotWithShape="0">
              <a:srgbClr val="333333">
                <a:alpha val="65000"/>
              </a:srgbClr>
            </a:outerShdw>
          </a:effectLst>
        </p:spPr>
      </p:pic>
      <p:pic>
        <p:nvPicPr>
          <p:cNvPr id="4" name="Image 3">
            <a:extLst>
              <a:ext uri="{FF2B5EF4-FFF2-40B4-BE49-F238E27FC236}">
                <a16:creationId xmlns:a16="http://schemas.microsoft.com/office/drawing/2014/main" id="{D58EDF91-BC8F-EB59-DBD9-BDFF7483A663}"/>
              </a:ext>
            </a:extLst>
          </p:cNvPr>
          <p:cNvPicPr>
            <a:picLocks noChangeAspect="1"/>
          </p:cNvPicPr>
          <p:nvPr/>
        </p:nvPicPr>
        <p:blipFill>
          <a:blip r:embed="rId4"/>
          <a:stretch>
            <a:fillRect/>
          </a:stretch>
        </p:blipFill>
        <p:spPr>
          <a:xfrm>
            <a:off x="500679" y="796021"/>
            <a:ext cx="7384703" cy="5339909"/>
          </a:xfrm>
          <a:prstGeom prst="rect">
            <a:avLst/>
          </a:prstGeom>
        </p:spPr>
      </p:pic>
      <p:sp>
        <p:nvSpPr>
          <p:cNvPr id="35" name="Rectangle 34">
            <a:extLst>
              <a:ext uri="{FF2B5EF4-FFF2-40B4-BE49-F238E27FC236}">
                <a16:creationId xmlns:a16="http://schemas.microsoft.com/office/drawing/2014/main" id="{2121FB80-F83E-D638-2838-1488011AE51A}"/>
              </a:ext>
            </a:extLst>
          </p:cNvPr>
          <p:cNvSpPr/>
          <p:nvPr/>
        </p:nvSpPr>
        <p:spPr>
          <a:xfrm>
            <a:off x="3096755" y="3648614"/>
            <a:ext cx="2192552" cy="52322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B0CF51D3-06AC-A967-DF2B-E0D33BE80767}"/>
              </a:ext>
            </a:extLst>
          </p:cNvPr>
          <p:cNvSpPr/>
          <p:nvPr/>
        </p:nvSpPr>
        <p:spPr>
          <a:xfrm>
            <a:off x="162055" y="938931"/>
            <a:ext cx="2192552" cy="36933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itre 1">
            <a:extLst>
              <a:ext uri="{FF2B5EF4-FFF2-40B4-BE49-F238E27FC236}">
                <a16:creationId xmlns:a16="http://schemas.microsoft.com/office/drawing/2014/main" id="{9C5DFB59-B1F5-4701-BC55-40BFA4CA36A8}"/>
              </a:ext>
            </a:extLst>
          </p:cNvPr>
          <p:cNvSpPr txBox="1">
            <a:spLocks/>
          </p:cNvSpPr>
          <p:nvPr/>
        </p:nvSpPr>
        <p:spPr>
          <a:xfrm>
            <a:off x="977928" y="121476"/>
            <a:ext cx="10515600" cy="54927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0"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rPr>
              <a:t>4 - ACCES A LA CARTOGRAPHIE</a:t>
            </a:r>
          </a:p>
        </p:txBody>
      </p:sp>
      <p:sp>
        <p:nvSpPr>
          <p:cNvPr id="10" name="ZoneTexte 9">
            <a:extLst>
              <a:ext uri="{FF2B5EF4-FFF2-40B4-BE49-F238E27FC236}">
                <a16:creationId xmlns:a16="http://schemas.microsoft.com/office/drawing/2014/main" id="{70859FDF-FC55-639F-26D0-B73204781790}"/>
              </a:ext>
            </a:extLst>
          </p:cNvPr>
          <p:cNvSpPr txBox="1"/>
          <p:nvPr/>
        </p:nvSpPr>
        <p:spPr>
          <a:xfrm>
            <a:off x="0" y="6559951"/>
            <a:ext cx="2054409" cy="307777"/>
          </a:xfrm>
          <a:prstGeom prst="rect">
            <a:avLst/>
          </a:prstGeom>
          <a:noFill/>
        </p:spPr>
        <p:txBody>
          <a:bodyPr wrap="none" rtlCol="0">
            <a:spAutoFit/>
          </a:bodyPr>
          <a:lstStyle/>
          <a:p>
            <a:r>
              <a:rPr lang="fr-FR" sz="1400" dirty="0"/>
              <a:t>© GIP ATGeRi Juillet 2024</a:t>
            </a:r>
          </a:p>
        </p:txBody>
      </p:sp>
      <p:sp>
        <p:nvSpPr>
          <p:cNvPr id="12" name="Espace réservé du numéro de diapositive 2">
            <a:extLst>
              <a:ext uri="{FF2B5EF4-FFF2-40B4-BE49-F238E27FC236}">
                <a16:creationId xmlns:a16="http://schemas.microsoft.com/office/drawing/2014/main" id="{42D2FEC7-1C46-B8E7-418A-6179C345C3BF}"/>
              </a:ext>
            </a:extLst>
          </p:cNvPr>
          <p:cNvSpPr>
            <a:spLocks noGrp="1"/>
          </p:cNvSpPr>
          <p:nvPr>
            <p:ph type="sldNum" sz="quarter" idx="12"/>
          </p:nvPr>
        </p:nvSpPr>
        <p:spPr>
          <a:xfrm>
            <a:off x="7972320" y="6418044"/>
            <a:ext cx="2743200" cy="365125"/>
          </a:xfrm>
        </p:spPr>
        <p:txBody>
          <a:bodyPr/>
          <a:lstStyle/>
          <a:p>
            <a:fld id="{622E19BC-3DB7-4894-880A-8C5995039174}" type="slidenum">
              <a:rPr lang="fr-FR" smtClean="0"/>
              <a:t>13</a:t>
            </a:fld>
            <a:endParaRPr lang="fr-FR" dirty="0"/>
          </a:p>
        </p:txBody>
      </p:sp>
      <p:sp>
        <p:nvSpPr>
          <p:cNvPr id="8" name="Rectangle 7">
            <a:extLst>
              <a:ext uri="{FF2B5EF4-FFF2-40B4-BE49-F238E27FC236}">
                <a16:creationId xmlns:a16="http://schemas.microsoft.com/office/drawing/2014/main" id="{2634D6BA-1690-FC73-0B6E-4F07406193A3}"/>
              </a:ext>
            </a:extLst>
          </p:cNvPr>
          <p:cNvSpPr/>
          <p:nvPr/>
        </p:nvSpPr>
        <p:spPr>
          <a:xfrm>
            <a:off x="8791700" y="812639"/>
            <a:ext cx="3238245" cy="1384995"/>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93120052-29F6-5E7A-004C-FDF4A879ED31}"/>
              </a:ext>
            </a:extLst>
          </p:cNvPr>
          <p:cNvSpPr txBox="1"/>
          <p:nvPr/>
        </p:nvSpPr>
        <p:spPr>
          <a:xfrm>
            <a:off x="8791700" y="812639"/>
            <a:ext cx="3125791" cy="138499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 défaut, la visionneuse s’ouvre avec un message informatif. Il suffit de cliquer sur le bouton correspondant pour fermer le menu, puis de cliquer sur un autre bouton pour ouvrir le menu correspondant.</a:t>
            </a:r>
            <a:endParaRPr lang="fr-FR" sz="1100" dirty="0">
              <a:solidFill>
                <a:prstClr val="black"/>
              </a:solidFill>
              <a:latin typeface="Arial" panose="020B0604020202020204" pitchFamily="34" charset="0"/>
              <a:cs typeface="Arial" panose="020B0604020202020204" pitchFamily="34" charset="0"/>
            </a:endParaRPr>
          </a:p>
        </p:txBody>
      </p:sp>
      <p:cxnSp>
        <p:nvCxnSpPr>
          <p:cNvPr id="7" name="Connecteur droit avec flèche 6">
            <a:extLst>
              <a:ext uri="{FF2B5EF4-FFF2-40B4-BE49-F238E27FC236}">
                <a16:creationId xmlns:a16="http://schemas.microsoft.com/office/drawing/2014/main" id="{2891645B-0E00-9E9D-CDAD-4368298EAF27}"/>
              </a:ext>
            </a:extLst>
          </p:cNvPr>
          <p:cNvCxnSpPr>
            <a:cxnSpLocks/>
          </p:cNvCxnSpPr>
          <p:nvPr/>
        </p:nvCxnSpPr>
        <p:spPr>
          <a:xfrm flipH="1">
            <a:off x="7739406" y="2126762"/>
            <a:ext cx="1124145" cy="4480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8D31AD9-B5A0-345E-4C53-EF3A95349FFE}"/>
              </a:ext>
            </a:extLst>
          </p:cNvPr>
          <p:cNvSpPr/>
          <p:nvPr/>
        </p:nvSpPr>
        <p:spPr>
          <a:xfrm>
            <a:off x="3328451" y="2883837"/>
            <a:ext cx="211862" cy="219284"/>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F939C43-0518-91A9-FF8C-97A0A9C96EED}"/>
              </a:ext>
            </a:extLst>
          </p:cNvPr>
          <p:cNvSpPr/>
          <p:nvPr/>
        </p:nvSpPr>
        <p:spPr>
          <a:xfrm>
            <a:off x="3685929" y="2887329"/>
            <a:ext cx="211862" cy="219056"/>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1" name="Connecteur droit avec flèche 20">
            <a:extLst>
              <a:ext uri="{FF2B5EF4-FFF2-40B4-BE49-F238E27FC236}">
                <a16:creationId xmlns:a16="http://schemas.microsoft.com/office/drawing/2014/main" id="{0DE0AAAB-BDCF-27D7-4330-F2DBF7CDEFB8}"/>
              </a:ext>
            </a:extLst>
          </p:cNvPr>
          <p:cNvCxnSpPr>
            <a:cxnSpLocks/>
          </p:cNvCxnSpPr>
          <p:nvPr/>
        </p:nvCxnSpPr>
        <p:spPr>
          <a:xfrm flipH="1" flipV="1">
            <a:off x="1433858" y="1385049"/>
            <a:ext cx="1894593" cy="148342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3C61CD0E-AA57-F2C4-095D-226469F15B36}"/>
              </a:ext>
            </a:extLst>
          </p:cNvPr>
          <p:cNvCxnSpPr>
            <a:cxnSpLocks/>
            <a:stCxn id="15" idx="2"/>
          </p:cNvCxnSpPr>
          <p:nvPr/>
        </p:nvCxnSpPr>
        <p:spPr>
          <a:xfrm>
            <a:off x="3791860" y="3106385"/>
            <a:ext cx="0" cy="54222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2A274CBA-AAC7-A7A4-DFEC-B09DE58FBC33}"/>
              </a:ext>
            </a:extLst>
          </p:cNvPr>
          <p:cNvSpPr txBox="1"/>
          <p:nvPr/>
        </p:nvSpPr>
        <p:spPr>
          <a:xfrm>
            <a:off x="3096755" y="3684936"/>
            <a:ext cx="2192552"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Déplacer la légende sur la carte</a:t>
            </a:r>
            <a:endParaRPr lang="fr-FR" sz="1100" dirty="0">
              <a:solidFill>
                <a:prstClr val="black"/>
              </a:solidFill>
              <a:latin typeface="Arial" panose="020B0604020202020204" pitchFamily="34" charset="0"/>
              <a:cs typeface="Arial" panose="020B0604020202020204" pitchFamily="34" charset="0"/>
            </a:endParaRPr>
          </a:p>
        </p:txBody>
      </p:sp>
      <p:sp>
        <p:nvSpPr>
          <p:cNvPr id="29" name="ZoneTexte 28">
            <a:extLst>
              <a:ext uri="{FF2B5EF4-FFF2-40B4-BE49-F238E27FC236}">
                <a16:creationId xmlns:a16="http://schemas.microsoft.com/office/drawing/2014/main" id="{C75C8223-9243-0ADC-37BE-18C0CECDD531}"/>
              </a:ext>
            </a:extLst>
          </p:cNvPr>
          <p:cNvSpPr txBox="1"/>
          <p:nvPr/>
        </p:nvSpPr>
        <p:spPr>
          <a:xfrm>
            <a:off x="162055" y="972824"/>
            <a:ext cx="2192552"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Masquer la légende</a:t>
            </a:r>
            <a:endParaRPr lang="fr-FR" sz="1100" dirty="0">
              <a:solidFill>
                <a:prstClr val="black"/>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C0B8A51A-A899-620D-1D58-6373FEFB575B}"/>
              </a:ext>
            </a:extLst>
          </p:cNvPr>
          <p:cNvSpPr/>
          <p:nvPr/>
        </p:nvSpPr>
        <p:spPr>
          <a:xfrm>
            <a:off x="10352028" y="6372345"/>
            <a:ext cx="211862" cy="219056"/>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8" name="Connecteur droit avec flèche 37">
            <a:extLst>
              <a:ext uri="{FF2B5EF4-FFF2-40B4-BE49-F238E27FC236}">
                <a16:creationId xmlns:a16="http://schemas.microsoft.com/office/drawing/2014/main" id="{E975C85A-A794-45A8-0014-42919CCF45CC}"/>
              </a:ext>
            </a:extLst>
          </p:cNvPr>
          <p:cNvCxnSpPr>
            <a:cxnSpLocks/>
            <a:stCxn id="36" idx="0"/>
          </p:cNvCxnSpPr>
          <p:nvPr/>
        </p:nvCxnSpPr>
        <p:spPr>
          <a:xfrm flipV="1">
            <a:off x="10457959" y="5708802"/>
            <a:ext cx="452758" cy="66354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EB089D43-D110-1384-EAE4-1CA22214A33A}"/>
              </a:ext>
            </a:extLst>
          </p:cNvPr>
          <p:cNvSpPr/>
          <p:nvPr/>
        </p:nvSpPr>
        <p:spPr>
          <a:xfrm>
            <a:off x="9819813" y="5271197"/>
            <a:ext cx="2192552" cy="36933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ZoneTexte 41">
            <a:extLst>
              <a:ext uri="{FF2B5EF4-FFF2-40B4-BE49-F238E27FC236}">
                <a16:creationId xmlns:a16="http://schemas.microsoft.com/office/drawing/2014/main" id="{E4EFAF55-E06E-9C77-98DF-16C18106993C}"/>
              </a:ext>
            </a:extLst>
          </p:cNvPr>
          <p:cNvSpPr txBox="1"/>
          <p:nvPr/>
        </p:nvSpPr>
        <p:spPr>
          <a:xfrm>
            <a:off x="9814441" y="5271196"/>
            <a:ext cx="2192552"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Réouvrir la légende</a:t>
            </a:r>
            <a:endParaRPr lang="fr-FR" sz="1100" dirty="0">
              <a:solidFill>
                <a:prstClr val="black"/>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3781568F-B3F0-D2D9-4BDC-4968FD6FD959}"/>
              </a:ext>
            </a:extLst>
          </p:cNvPr>
          <p:cNvSpPr/>
          <p:nvPr/>
        </p:nvSpPr>
        <p:spPr>
          <a:xfrm>
            <a:off x="7447175" y="1366195"/>
            <a:ext cx="291539" cy="274068"/>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2" name="Connecteur droit avec flèche 21">
            <a:extLst>
              <a:ext uri="{FF2B5EF4-FFF2-40B4-BE49-F238E27FC236}">
                <a16:creationId xmlns:a16="http://schemas.microsoft.com/office/drawing/2014/main" id="{DE1935F0-EB87-66C9-AB6F-8D1A7DBA1D59}"/>
              </a:ext>
            </a:extLst>
          </p:cNvPr>
          <p:cNvCxnSpPr>
            <a:cxnSpLocks/>
          </p:cNvCxnSpPr>
          <p:nvPr/>
        </p:nvCxnSpPr>
        <p:spPr>
          <a:xfrm flipH="1">
            <a:off x="6902695" y="1640263"/>
            <a:ext cx="544480" cy="156912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EAF48253-A08C-23EB-1BA0-20B35EAE7374}"/>
              </a:ext>
            </a:extLst>
          </p:cNvPr>
          <p:cNvSpPr/>
          <p:nvPr/>
        </p:nvSpPr>
        <p:spPr>
          <a:xfrm>
            <a:off x="5985989" y="3255086"/>
            <a:ext cx="2192552" cy="1112504"/>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ZoneTexte 29">
            <a:extLst>
              <a:ext uri="{FF2B5EF4-FFF2-40B4-BE49-F238E27FC236}">
                <a16:creationId xmlns:a16="http://schemas.microsoft.com/office/drawing/2014/main" id="{ED6D5860-8C3C-0533-556B-5CE689B3FE46}"/>
              </a:ext>
            </a:extLst>
          </p:cNvPr>
          <p:cNvSpPr txBox="1"/>
          <p:nvPr/>
        </p:nvSpPr>
        <p:spPr>
          <a:xfrm>
            <a:off x="5980617" y="3255085"/>
            <a:ext cx="2192552" cy="116955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Rubrique « Aide cartogip regroupant les explications de toutes les fonctionnalités par défaut.</a:t>
            </a:r>
            <a:endParaRPr lang="fr-FR" sz="1100" dirty="0">
              <a:solidFill>
                <a:prstClr val="black"/>
              </a:solidFill>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03B75884-FC3A-3DCF-DB9E-79A19A89386B}"/>
              </a:ext>
            </a:extLst>
          </p:cNvPr>
          <p:cNvSpPr txBox="1"/>
          <p:nvPr/>
        </p:nvSpPr>
        <p:spPr>
          <a:xfrm>
            <a:off x="9664472" y="108662"/>
            <a:ext cx="23134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RÉFÉRENT DE TERRAIN</a:t>
            </a:r>
          </a:p>
        </p:txBody>
      </p:sp>
    </p:spTree>
    <p:extLst>
      <p:ext uri="{BB962C8B-B14F-4D97-AF65-F5344CB8AC3E}">
        <p14:creationId xmlns:p14="http://schemas.microsoft.com/office/powerpoint/2010/main" val="1463943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4188082-56B9-17E0-590F-3EB2B379F932}"/>
              </a:ext>
            </a:extLst>
          </p:cNvPr>
          <p:cNvPicPr>
            <a:picLocks noChangeAspect="1"/>
          </p:cNvPicPr>
          <p:nvPr/>
        </p:nvPicPr>
        <p:blipFill>
          <a:blip r:embed="rId3"/>
          <a:stretch>
            <a:fillRect/>
          </a:stretch>
        </p:blipFill>
        <p:spPr>
          <a:xfrm>
            <a:off x="757183" y="726095"/>
            <a:ext cx="10736345" cy="5310588"/>
          </a:xfrm>
          <a:prstGeom prst="rect">
            <a:avLst/>
          </a:prstGeom>
        </p:spPr>
      </p:pic>
      <p:sp>
        <p:nvSpPr>
          <p:cNvPr id="18" name="Rectangle 17">
            <a:extLst>
              <a:ext uri="{FF2B5EF4-FFF2-40B4-BE49-F238E27FC236}">
                <a16:creationId xmlns:a16="http://schemas.microsoft.com/office/drawing/2014/main" id="{A5EC88F7-0E5B-488B-9FF9-CB4D809A6257}"/>
              </a:ext>
            </a:extLst>
          </p:cNvPr>
          <p:cNvSpPr/>
          <p:nvPr/>
        </p:nvSpPr>
        <p:spPr>
          <a:xfrm>
            <a:off x="944590" y="1546698"/>
            <a:ext cx="2311990" cy="499994"/>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B791948-C2C9-47E8-9B7C-7680E0CA855A}"/>
              </a:ext>
            </a:extLst>
          </p:cNvPr>
          <p:cNvSpPr/>
          <p:nvPr/>
        </p:nvSpPr>
        <p:spPr>
          <a:xfrm>
            <a:off x="995412" y="2560232"/>
            <a:ext cx="2311991" cy="547189"/>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43C20AB6-676C-45AB-B1B7-87476A9DD461}"/>
              </a:ext>
            </a:extLst>
          </p:cNvPr>
          <p:cNvSpPr/>
          <p:nvPr/>
        </p:nvSpPr>
        <p:spPr>
          <a:xfrm>
            <a:off x="5168230" y="1115259"/>
            <a:ext cx="3334838" cy="99708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244033BB-1606-4D42-9329-E55739AD1138}"/>
              </a:ext>
            </a:extLst>
          </p:cNvPr>
          <p:cNvSpPr txBox="1"/>
          <p:nvPr/>
        </p:nvSpPr>
        <p:spPr>
          <a:xfrm>
            <a:off x="5128547" y="1152135"/>
            <a:ext cx="3474782"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Choisissez votre fond de carte :</a:t>
            </a:r>
            <a:b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le plan de l’IGN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Vues aériennes de l’IGN</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E9BB7C47-D0C8-42F7-84FF-F2D4C212918C}"/>
              </a:ext>
            </a:extLst>
          </p:cNvPr>
          <p:cNvSpPr/>
          <p:nvPr/>
        </p:nvSpPr>
        <p:spPr>
          <a:xfrm>
            <a:off x="1491231" y="5011266"/>
            <a:ext cx="2374929" cy="876605"/>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ZoneTexte 29">
            <a:extLst>
              <a:ext uri="{FF2B5EF4-FFF2-40B4-BE49-F238E27FC236}">
                <a16:creationId xmlns:a16="http://schemas.microsoft.com/office/drawing/2014/main" id="{176D838A-A6C6-419A-95B5-C75FA44E3FA8}"/>
              </a:ext>
            </a:extLst>
          </p:cNvPr>
          <p:cNvSpPr txBox="1"/>
          <p:nvPr/>
        </p:nvSpPr>
        <p:spPr>
          <a:xfrm>
            <a:off x="1491231" y="4987903"/>
            <a:ext cx="2374929"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Cochez ces couches pour ajouter des informations</a:t>
            </a:r>
          </a:p>
        </p:txBody>
      </p:sp>
      <p:cxnSp>
        <p:nvCxnSpPr>
          <p:cNvPr id="33" name="Connecteur droit avec flèche 32">
            <a:extLst>
              <a:ext uri="{FF2B5EF4-FFF2-40B4-BE49-F238E27FC236}">
                <a16:creationId xmlns:a16="http://schemas.microsoft.com/office/drawing/2014/main" id="{1AB51F61-0716-4BAE-8D53-ADFD9C9EDF11}"/>
              </a:ext>
            </a:extLst>
          </p:cNvPr>
          <p:cNvCxnSpPr>
            <a:cxnSpLocks/>
          </p:cNvCxnSpPr>
          <p:nvPr/>
        </p:nvCxnSpPr>
        <p:spPr>
          <a:xfrm flipV="1">
            <a:off x="3296263" y="1697930"/>
            <a:ext cx="2056337" cy="14880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Espace réservé du numéro de diapositive 1">
            <a:extLst>
              <a:ext uri="{FF2B5EF4-FFF2-40B4-BE49-F238E27FC236}">
                <a16:creationId xmlns:a16="http://schemas.microsoft.com/office/drawing/2014/main" id="{D7A607CA-87EA-45F1-AC98-B5F7DD2F1C48}"/>
              </a:ext>
            </a:extLst>
          </p:cNvPr>
          <p:cNvSpPr>
            <a:spLocks noGrp="1"/>
          </p:cNvSpPr>
          <p:nvPr>
            <p:ph type="sldNum" sz="quarter" idx="12"/>
          </p:nvPr>
        </p:nvSpPr>
        <p:spPr>
          <a:xfrm>
            <a:off x="5021929" y="170413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cxnSp>
        <p:nvCxnSpPr>
          <p:cNvPr id="23" name="Connecteur droit avec flèche 22">
            <a:extLst>
              <a:ext uri="{FF2B5EF4-FFF2-40B4-BE49-F238E27FC236}">
                <a16:creationId xmlns:a16="http://schemas.microsoft.com/office/drawing/2014/main" id="{C3997C6E-9F6A-4639-9CBC-2DC15BFCD808}"/>
              </a:ext>
            </a:extLst>
          </p:cNvPr>
          <p:cNvCxnSpPr>
            <a:cxnSpLocks/>
          </p:cNvCxnSpPr>
          <p:nvPr/>
        </p:nvCxnSpPr>
        <p:spPr>
          <a:xfrm>
            <a:off x="2977671" y="3130784"/>
            <a:ext cx="0" cy="18804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971583C1-E96C-D67C-C8DE-B21E98C486FE}"/>
              </a:ext>
            </a:extLst>
          </p:cNvPr>
          <p:cNvSpPr txBox="1"/>
          <p:nvPr/>
        </p:nvSpPr>
        <p:spPr>
          <a:xfrm>
            <a:off x="0" y="6550223"/>
            <a:ext cx="2054409" cy="307777"/>
          </a:xfrm>
          <a:prstGeom prst="rect">
            <a:avLst/>
          </a:prstGeom>
          <a:noFill/>
        </p:spPr>
        <p:txBody>
          <a:bodyPr wrap="none" rtlCol="0">
            <a:spAutoFit/>
          </a:bodyPr>
          <a:lstStyle/>
          <a:p>
            <a:r>
              <a:rPr lang="fr-FR" sz="1400" dirty="0"/>
              <a:t>© GIP ATGeRi Juillet 2024</a:t>
            </a:r>
          </a:p>
        </p:txBody>
      </p:sp>
      <p:sp>
        <p:nvSpPr>
          <p:cNvPr id="11" name="Espace réservé du numéro de diapositive 2">
            <a:extLst>
              <a:ext uri="{FF2B5EF4-FFF2-40B4-BE49-F238E27FC236}">
                <a16:creationId xmlns:a16="http://schemas.microsoft.com/office/drawing/2014/main" id="{F8C20BC4-723D-8B80-FB66-3F3709689F91}"/>
              </a:ext>
            </a:extLst>
          </p:cNvPr>
          <p:cNvSpPr txBox="1">
            <a:spLocks/>
          </p:cNvSpPr>
          <p:nvPr/>
        </p:nvSpPr>
        <p:spPr>
          <a:xfrm>
            <a:off x="5860129" y="1850388"/>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2E19BC-3DB7-4894-880A-8C5995039174}" type="slidenum">
              <a:rPr lang="fr-FR" smtClean="0"/>
              <a:pPr/>
              <a:t>14</a:t>
            </a:fld>
            <a:endParaRPr lang="fr-FR" dirty="0"/>
          </a:p>
        </p:txBody>
      </p:sp>
      <p:sp>
        <p:nvSpPr>
          <p:cNvPr id="28" name="Rectangle 27">
            <a:extLst>
              <a:ext uri="{FF2B5EF4-FFF2-40B4-BE49-F238E27FC236}">
                <a16:creationId xmlns:a16="http://schemas.microsoft.com/office/drawing/2014/main" id="{AA6B1C8E-8DA1-E3F5-D3C9-F3717DBAA87F}"/>
              </a:ext>
            </a:extLst>
          </p:cNvPr>
          <p:cNvSpPr/>
          <p:nvPr/>
        </p:nvSpPr>
        <p:spPr>
          <a:xfrm>
            <a:off x="4026671" y="2584486"/>
            <a:ext cx="2374929" cy="876605"/>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ZoneTexte 30">
            <a:extLst>
              <a:ext uri="{FF2B5EF4-FFF2-40B4-BE49-F238E27FC236}">
                <a16:creationId xmlns:a16="http://schemas.microsoft.com/office/drawing/2014/main" id="{41968026-E5AC-B701-5878-3FDD2FBEF3B0}"/>
              </a:ext>
            </a:extLst>
          </p:cNvPr>
          <p:cNvSpPr txBox="1"/>
          <p:nvPr/>
        </p:nvSpPr>
        <p:spPr>
          <a:xfrm>
            <a:off x="4026671" y="2561123"/>
            <a:ext cx="2374929"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Rechercher une couche parmi celles disponibles</a:t>
            </a:r>
          </a:p>
        </p:txBody>
      </p:sp>
      <p:sp>
        <p:nvSpPr>
          <p:cNvPr id="32" name="Rectangle 31">
            <a:extLst>
              <a:ext uri="{FF2B5EF4-FFF2-40B4-BE49-F238E27FC236}">
                <a16:creationId xmlns:a16="http://schemas.microsoft.com/office/drawing/2014/main" id="{0E2C4831-D2FC-EE0E-72F3-22E3324B5217}"/>
              </a:ext>
            </a:extLst>
          </p:cNvPr>
          <p:cNvSpPr/>
          <p:nvPr/>
        </p:nvSpPr>
        <p:spPr>
          <a:xfrm>
            <a:off x="945360" y="2163084"/>
            <a:ext cx="2311991" cy="277761"/>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itre 1">
            <a:extLst>
              <a:ext uri="{FF2B5EF4-FFF2-40B4-BE49-F238E27FC236}">
                <a16:creationId xmlns:a16="http://schemas.microsoft.com/office/drawing/2014/main" id="{F9E61CF4-3AA8-B37D-3012-10825A5D278D}"/>
              </a:ext>
            </a:extLst>
          </p:cNvPr>
          <p:cNvSpPr txBox="1">
            <a:spLocks/>
          </p:cNvSpPr>
          <p:nvPr/>
        </p:nvSpPr>
        <p:spPr>
          <a:xfrm>
            <a:off x="977928" y="121476"/>
            <a:ext cx="10515600" cy="54927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0"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rPr>
              <a:t>4 - ACCES A LA CARTOGRAPHIE</a:t>
            </a:r>
          </a:p>
        </p:txBody>
      </p:sp>
      <p:sp>
        <p:nvSpPr>
          <p:cNvPr id="3" name="ZoneTexte 2">
            <a:extLst>
              <a:ext uri="{FF2B5EF4-FFF2-40B4-BE49-F238E27FC236}">
                <a16:creationId xmlns:a16="http://schemas.microsoft.com/office/drawing/2014/main" id="{447068A6-62E4-20C2-61D0-F90EE25CDF70}"/>
              </a:ext>
            </a:extLst>
          </p:cNvPr>
          <p:cNvSpPr txBox="1"/>
          <p:nvPr/>
        </p:nvSpPr>
        <p:spPr>
          <a:xfrm>
            <a:off x="9664472" y="108662"/>
            <a:ext cx="23134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RÉFÉRENT DE TERRAIN</a:t>
            </a:r>
          </a:p>
        </p:txBody>
      </p:sp>
      <p:cxnSp>
        <p:nvCxnSpPr>
          <p:cNvPr id="6" name="Connecteur droit avec flèche 5">
            <a:extLst>
              <a:ext uri="{FF2B5EF4-FFF2-40B4-BE49-F238E27FC236}">
                <a16:creationId xmlns:a16="http://schemas.microsoft.com/office/drawing/2014/main" id="{211A5749-996C-07FD-0FBC-43D03331DCAB}"/>
              </a:ext>
            </a:extLst>
          </p:cNvPr>
          <p:cNvCxnSpPr>
            <a:cxnSpLocks/>
          </p:cNvCxnSpPr>
          <p:nvPr/>
        </p:nvCxnSpPr>
        <p:spPr>
          <a:xfrm>
            <a:off x="3256580" y="2290527"/>
            <a:ext cx="917068" cy="55226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991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261C82D-ED1E-4496-893F-14CC93E099B9}"/>
              </a:ext>
            </a:extLst>
          </p:cNvPr>
          <p:cNvSpPr txBox="1">
            <a:spLocks/>
          </p:cNvSpPr>
          <p:nvPr/>
        </p:nvSpPr>
        <p:spPr>
          <a:xfrm>
            <a:off x="334007" y="742440"/>
            <a:ext cx="5244030" cy="393706"/>
          </a:xfrm>
          <a:prstGeom prst="rect">
            <a:avLst/>
          </a:prstGeom>
        </p:spPr>
        <p:txBody>
          <a:bodyPr vert="horz" lIns="91440" tIns="45720" rIns="91440" bIns="45720" rtlCol="0" anchor="ctr">
            <a:normAutofit fontScale="92500" lnSpcReduction="20000"/>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0"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rPr>
              <a:t>Informations complémentaires :</a:t>
            </a:r>
          </a:p>
        </p:txBody>
      </p:sp>
      <p:pic>
        <p:nvPicPr>
          <p:cNvPr id="6" name="Image 5" descr="Une image contenant texte&#10;&#10;Description générée automatiquement">
            <a:extLst>
              <a:ext uri="{FF2B5EF4-FFF2-40B4-BE49-F238E27FC236}">
                <a16:creationId xmlns:a16="http://schemas.microsoft.com/office/drawing/2014/main" id="{49298D52-A211-4922-A02C-24895B9618E0}"/>
              </a:ext>
            </a:extLst>
          </p:cNvPr>
          <p:cNvPicPr>
            <a:picLocks noChangeAspect="1"/>
          </p:cNvPicPr>
          <p:nvPr/>
        </p:nvPicPr>
        <p:blipFill rotWithShape="1">
          <a:blip r:embed="rId3">
            <a:extLst>
              <a:ext uri="{28A0092B-C50C-407E-A947-70E740481C1C}">
                <a14:useLocalDpi xmlns:a14="http://schemas.microsoft.com/office/drawing/2010/main" val="0"/>
              </a:ext>
            </a:extLst>
          </a:blip>
          <a:srcRect b="1081"/>
          <a:stretch/>
        </p:blipFill>
        <p:spPr>
          <a:xfrm>
            <a:off x="6668877" y="1924347"/>
            <a:ext cx="2635385" cy="3404680"/>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FFFF4B46-BB7C-4FA5-A326-4D85250AED3A}"/>
              </a:ext>
            </a:extLst>
          </p:cNvPr>
          <p:cNvPicPr>
            <a:picLocks noChangeAspect="1"/>
          </p:cNvPicPr>
          <p:nvPr/>
        </p:nvPicPr>
        <p:blipFill rotWithShape="1">
          <a:blip r:embed="rId4">
            <a:extLst>
              <a:ext uri="{28A0092B-C50C-407E-A947-70E740481C1C}">
                <a14:useLocalDpi xmlns:a14="http://schemas.microsoft.com/office/drawing/2010/main" val="0"/>
              </a:ext>
            </a:extLst>
          </a:blip>
          <a:srcRect b="803"/>
          <a:stretch/>
        </p:blipFill>
        <p:spPr>
          <a:xfrm>
            <a:off x="9304262" y="1924346"/>
            <a:ext cx="2565532" cy="3206376"/>
          </a:xfrm>
          <a:prstGeom prst="rect">
            <a:avLst/>
          </a:prstGeom>
        </p:spPr>
      </p:pic>
      <p:pic>
        <p:nvPicPr>
          <p:cNvPr id="10" name="Image 9" descr="Une image contenant texte&#10;&#10;Description générée automatiquement">
            <a:extLst>
              <a:ext uri="{FF2B5EF4-FFF2-40B4-BE49-F238E27FC236}">
                <a16:creationId xmlns:a16="http://schemas.microsoft.com/office/drawing/2014/main" id="{9D08965A-93F8-44F6-9087-C6E35D1FAACF}"/>
              </a:ext>
            </a:extLst>
          </p:cNvPr>
          <p:cNvPicPr>
            <a:picLocks noChangeAspect="1"/>
          </p:cNvPicPr>
          <p:nvPr/>
        </p:nvPicPr>
        <p:blipFill rotWithShape="1">
          <a:blip r:embed="rId5">
            <a:extLst>
              <a:ext uri="{28A0092B-C50C-407E-A947-70E740481C1C}">
                <a14:useLocalDpi xmlns:a14="http://schemas.microsoft.com/office/drawing/2010/main" val="0"/>
              </a:ext>
            </a:extLst>
          </a:blip>
          <a:srcRect t="5874"/>
          <a:stretch/>
        </p:blipFill>
        <p:spPr>
          <a:xfrm>
            <a:off x="8072298" y="5661075"/>
            <a:ext cx="2463927" cy="956367"/>
          </a:xfrm>
          <a:prstGeom prst="rect">
            <a:avLst/>
          </a:prstGeom>
        </p:spPr>
      </p:pic>
      <p:sp>
        <p:nvSpPr>
          <p:cNvPr id="13" name="Rectangle 12">
            <a:extLst>
              <a:ext uri="{FF2B5EF4-FFF2-40B4-BE49-F238E27FC236}">
                <a16:creationId xmlns:a16="http://schemas.microsoft.com/office/drawing/2014/main" id="{B5A160F8-613C-4C78-A990-546339CE8BD3}"/>
              </a:ext>
            </a:extLst>
          </p:cNvPr>
          <p:cNvSpPr/>
          <p:nvPr/>
        </p:nvSpPr>
        <p:spPr>
          <a:xfrm>
            <a:off x="6223133" y="1097966"/>
            <a:ext cx="5790540" cy="582047"/>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2682D50C-7DDA-4823-A575-36007FD10DAA}"/>
              </a:ext>
            </a:extLst>
          </p:cNvPr>
          <p:cNvSpPr txBox="1"/>
          <p:nvPr/>
        </p:nvSpPr>
        <p:spPr>
          <a:xfrm>
            <a:off x="5905064" y="1192585"/>
            <a:ext cx="6426677"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Légende de la carte forestière V2 (source : Géoportail) :</a:t>
            </a:r>
          </a:p>
        </p:txBody>
      </p:sp>
      <p:sp>
        <p:nvSpPr>
          <p:cNvPr id="15" name="Espace réservé du numéro de diapositive 14">
            <a:extLst>
              <a:ext uri="{FF2B5EF4-FFF2-40B4-BE49-F238E27FC236}">
                <a16:creationId xmlns:a16="http://schemas.microsoft.com/office/drawing/2014/main" id="{AD409757-A02F-4E16-97C5-C880C3BC96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D8D972C-10B2-445C-8EE1-3DDA286A2F73}"/>
              </a:ext>
            </a:extLst>
          </p:cNvPr>
          <p:cNvSpPr/>
          <p:nvPr/>
        </p:nvSpPr>
        <p:spPr>
          <a:xfrm>
            <a:off x="150004" y="1097966"/>
            <a:ext cx="5790540" cy="563231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ZoneTexte 16">
            <a:extLst>
              <a:ext uri="{FF2B5EF4-FFF2-40B4-BE49-F238E27FC236}">
                <a16:creationId xmlns:a16="http://schemas.microsoft.com/office/drawing/2014/main" id="{821FFD86-D8AD-4E9E-818D-5CFEC94DDB12}"/>
              </a:ext>
            </a:extLst>
          </p:cNvPr>
          <p:cNvSpPr txBox="1"/>
          <p:nvPr/>
        </p:nvSpPr>
        <p:spPr>
          <a:xfrm>
            <a:off x="160992" y="1124190"/>
            <a:ext cx="5807877" cy="563231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Distinction entre la BD Parcellaire et le Parcellaire Express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BD Parcellaire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 BD Parcellaire était produite par l’IGN.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 dernière mise à jour de la BD Parcellaire date de 2018.</a:t>
            </a:r>
            <a:b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L’IGN utilisait les photographies aériennes pour éviter les erreurs de chevauchement entre les couches cadastrales des communes.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Parcellaire Express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Le Parcellaire Express (PCI) de l’IGN est basé sur le PCI vecteur de la DGFiP.</a:t>
            </a:r>
            <a:br>
              <a:rPr kumimoji="0" lang="fr-FR" sz="1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br>
            <a:r>
              <a:rPr kumimoji="0" lang="fr-FR" sz="1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Le Parcellaire Express est mis à jour 2 à 3 fois par an.</a:t>
            </a:r>
            <a:br>
              <a:rPr kumimoji="0" lang="fr-FR" sz="1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br>
            <a:r>
              <a:rPr kumimoji="0" lang="fr-FR" sz="1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L’IGN n’utilise pas les photographies aériennes pour éviter les erreurs de chevauchement entre les couches cadastrales des communes.</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itre 1">
            <a:extLst>
              <a:ext uri="{FF2B5EF4-FFF2-40B4-BE49-F238E27FC236}">
                <a16:creationId xmlns:a16="http://schemas.microsoft.com/office/drawing/2014/main" id="{068868E7-659D-4475-BCC0-7919A9386858}"/>
              </a:ext>
            </a:extLst>
          </p:cNvPr>
          <p:cNvSpPr txBox="1">
            <a:spLocks/>
          </p:cNvSpPr>
          <p:nvPr/>
        </p:nvSpPr>
        <p:spPr>
          <a:xfrm>
            <a:off x="977928" y="121476"/>
            <a:ext cx="10515600" cy="54927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0"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rPr>
              <a:t>4 - ACCES A LA CARTOGRAPHIE</a:t>
            </a:r>
          </a:p>
        </p:txBody>
      </p:sp>
      <p:sp>
        <p:nvSpPr>
          <p:cNvPr id="19" name="ZoneTexte 18">
            <a:extLst>
              <a:ext uri="{FF2B5EF4-FFF2-40B4-BE49-F238E27FC236}">
                <a16:creationId xmlns:a16="http://schemas.microsoft.com/office/drawing/2014/main" id="{7844384A-E2A9-4481-B0B5-E4B474388035}"/>
              </a:ext>
            </a:extLst>
          </p:cNvPr>
          <p:cNvSpPr txBox="1"/>
          <p:nvPr/>
        </p:nvSpPr>
        <p:spPr>
          <a:xfrm>
            <a:off x="9664472" y="108662"/>
            <a:ext cx="23134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RÉFÉRENT DE TERRAIN</a:t>
            </a:r>
          </a:p>
        </p:txBody>
      </p:sp>
    </p:spTree>
    <p:extLst>
      <p:ext uri="{BB962C8B-B14F-4D97-AF65-F5344CB8AC3E}">
        <p14:creationId xmlns:p14="http://schemas.microsoft.com/office/powerpoint/2010/main" val="3581323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915A222-7AEE-79EA-7ACA-26B81CF20E5C}"/>
              </a:ext>
            </a:extLst>
          </p:cNvPr>
          <p:cNvPicPr>
            <a:picLocks noChangeAspect="1"/>
          </p:cNvPicPr>
          <p:nvPr/>
        </p:nvPicPr>
        <p:blipFill>
          <a:blip r:embed="rId3"/>
          <a:stretch>
            <a:fillRect/>
          </a:stretch>
        </p:blipFill>
        <p:spPr>
          <a:xfrm>
            <a:off x="1606522" y="729416"/>
            <a:ext cx="9258411" cy="5078616"/>
          </a:xfrm>
          <a:prstGeom prst="rect">
            <a:avLst/>
          </a:prstGeom>
        </p:spPr>
      </p:pic>
      <p:sp>
        <p:nvSpPr>
          <p:cNvPr id="26" name="Rectangle 25">
            <a:extLst>
              <a:ext uri="{FF2B5EF4-FFF2-40B4-BE49-F238E27FC236}">
                <a16:creationId xmlns:a16="http://schemas.microsoft.com/office/drawing/2014/main" id="{682B2D75-B825-465E-8CD1-E486253FC4FC}"/>
              </a:ext>
            </a:extLst>
          </p:cNvPr>
          <p:cNvSpPr/>
          <p:nvPr/>
        </p:nvSpPr>
        <p:spPr>
          <a:xfrm>
            <a:off x="297079" y="5977274"/>
            <a:ext cx="4671747" cy="64633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ZoneTexte 26">
            <a:extLst>
              <a:ext uri="{FF2B5EF4-FFF2-40B4-BE49-F238E27FC236}">
                <a16:creationId xmlns:a16="http://schemas.microsoft.com/office/drawing/2014/main" id="{824B5032-A9C8-49E5-BF8C-720E7BFB70B1}"/>
              </a:ext>
            </a:extLst>
          </p:cNvPr>
          <p:cNvSpPr txBox="1"/>
          <p:nvPr/>
        </p:nvSpPr>
        <p:spPr>
          <a:xfrm>
            <a:off x="155604" y="5940514"/>
            <a:ext cx="4954698"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Possibilité de zoomer et de dézoomer sur la carte</a:t>
            </a:r>
          </a:p>
        </p:txBody>
      </p:sp>
      <p:sp>
        <p:nvSpPr>
          <p:cNvPr id="24" name="Rectangle 23">
            <a:extLst>
              <a:ext uri="{FF2B5EF4-FFF2-40B4-BE49-F238E27FC236}">
                <a16:creationId xmlns:a16="http://schemas.microsoft.com/office/drawing/2014/main" id="{8EAD353A-2680-42FF-BD5A-3A602BEC27AA}"/>
              </a:ext>
            </a:extLst>
          </p:cNvPr>
          <p:cNvSpPr/>
          <p:nvPr/>
        </p:nvSpPr>
        <p:spPr>
          <a:xfrm>
            <a:off x="6680306" y="5960657"/>
            <a:ext cx="4813222" cy="775867"/>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813ABAC2-A69C-4105-95E8-9DA4C1C31ABF}"/>
              </a:ext>
            </a:extLst>
          </p:cNvPr>
          <p:cNvSpPr txBox="1"/>
          <p:nvPr/>
        </p:nvSpPr>
        <p:spPr>
          <a:xfrm>
            <a:off x="6609568" y="6036278"/>
            <a:ext cx="4954698"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 Impression » pour imprimer une carte de l’endroit de votre choix</a:t>
            </a:r>
          </a:p>
        </p:txBody>
      </p:sp>
      <p:sp>
        <p:nvSpPr>
          <p:cNvPr id="16" name="Rectangle 15">
            <a:extLst>
              <a:ext uri="{FF2B5EF4-FFF2-40B4-BE49-F238E27FC236}">
                <a16:creationId xmlns:a16="http://schemas.microsoft.com/office/drawing/2014/main" id="{B0AA35BC-87BC-4D18-B705-888F97C69529}"/>
              </a:ext>
            </a:extLst>
          </p:cNvPr>
          <p:cNvSpPr/>
          <p:nvPr/>
        </p:nvSpPr>
        <p:spPr>
          <a:xfrm>
            <a:off x="1917766" y="1231819"/>
            <a:ext cx="251502" cy="470521"/>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Connecteur droit avec flèche 17">
            <a:extLst>
              <a:ext uri="{FF2B5EF4-FFF2-40B4-BE49-F238E27FC236}">
                <a16:creationId xmlns:a16="http://schemas.microsoft.com/office/drawing/2014/main" id="{8113B2E6-3DFC-4D74-9E61-B04CD8083A4C}"/>
              </a:ext>
            </a:extLst>
          </p:cNvPr>
          <p:cNvCxnSpPr>
            <a:cxnSpLocks/>
          </p:cNvCxnSpPr>
          <p:nvPr/>
        </p:nvCxnSpPr>
        <p:spPr>
          <a:xfrm>
            <a:off x="2054409" y="1702340"/>
            <a:ext cx="0" cy="425370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85DA965-84A4-45EA-AFCE-2C0BEBC4D984}"/>
              </a:ext>
            </a:extLst>
          </p:cNvPr>
          <p:cNvSpPr/>
          <p:nvPr/>
        </p:nvSpPr>
        <p:spPr>
          <a:xfrm>
            <a:off x="10585478" y="1712781"/>
            <a:ext cx="416094" cy="225446"/>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0" name="Connecteur droit avec flèche 19">
            <a:extLst>
              <a:ext uri="{FF2B5EF4-FFF2-40B4-BE49-F238E27FC236}">
                <a16:creationId xmlns:a16="http://schemas.microsoft.com/office/drawing/2014/main" id="{FD1D5EC6-5FD3-4106-93A0-7FF0D218E1DE}"/>
              </a:ext>
            </a:extLst>
          </p:cNvPr>
          <p:cNvCxnSpPr>
            <a:cxnSpLocks/>
            <a:stCxn id="19" idx="2"/>
          </p:cNvCxnSpPr>
          <p:nvPr/>
        </p:nvCxnSpPr>
        <p:spPr>
          <a:xfrm>
            <a:off x="10793525" y="1938227"/>
            <a:ext cx="0" cy="401781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B27CCAA2-D36B-3A7D-F2BB-6D9121AA2815}"/>
              </a:ext>
            </a:extLst>
          </p:cNvPr>
          <p:cNvSpPr txBox="1"/>
          <p:nvPr/>
        </p:nvSpPr>
        <p:spPr>
          <a:xfrm>
            <a:off x="0" y="6550223"/>
            <a:ext cx="2054409" cy="307777"/>
          </a:xfrm>
          <a:prstGeom prst="rect">
            <a:avLst/>
          </a:prstGeom>
          <a:noFill/>
        </p:spPr>
        <p:txBody>
          <a:bodyPr wrap="none" rtlCol="0">
            <a:spAutoFit/>
          </a:bodyPr>
          <a:lstStyle/>
          <a:p>
            <a:r>
              <a:rPr lang="fr-FR" sz="1400" dirty="0"/>
              <a:t>© GIP ATGeRi Juillet 2024</a:t>
            </a:r>
          </a:p>
        </p:txBody>
      </p:sp>
      <p:sp>
        <p:nvSpPr>
          <p:cNvPr id="7" name="Espace réservé du numéro de diapositive 2">
            <a:extLst>
              <a:ext uri="{FF2B5EF4-FFF2-40B4-BE49-F238E27FC236}">
                <a16:creationId xmlns:a16="http://schemas.microsoft.com/office/drawing/2014/main" id="{28FA5AF1-28EC-9331-ADEC-2EA7FEC311E7}"/>
              </a:ext>
            </a:extLst>
          </p:cNvPr>
          <p:cNvSpPr>
            <a:spLocks noGrp="1"/>
          </p:cNvSpPr>
          <p:nvPr>
            <p:ph type="sldNum" sz="quarter" idx="12"/>
          </p:nvPr>
        </p:nvSpPr>
        <p:spPr>
          <a:xfrm>
            <a:off x="9448800" y="6502603"/>
            <a:ext cx="2743200" cy="365125"/>
          </a:xfrm>
        </p:spPr>
        <p:txBody>
          <a:bodyPr/>
          <a:lstStyle/>
          <a:p>
            <a:fld id="{622E19BC-3DB7-4894-880A-8C5995039174}" type="slidenum">
              <a:rPr lang="fr-FR" smtClean="0"/>
              <a:t>16</a:t>
            </a:fld>
            <a:endParaRPr lang="fr-FR" dirty="0"/>
          </a:p>
        </p:txBody>
      </p:sp>
      <p:sp>
        <p:nvSpPr>
          <p:cNvPr id="3" name="Titre 1">
            <a:extLst>
              <a:ext uri="{FF2B5EF4-FFF2-40B4-BE49-F238E27FC236}">
                <a16:creationId xmlns:a16="http://schemas.microsoft.com/office/drawing/2014/main" id="{827425F4-7FC7-D838-32FF-8A5FCC764621}"/>
              </a:ext>
            </a:extLst>
          </p:cNvPr>
          <p:cNvSpPr txBox="1">
            <a:spLocks/>
          </p:cNvSpPr>
          <p:nvPr/>
        </p:nvSpPr>
        <p:spPr>
          <a:xfrm>
            <a:off x="977928" y="121476"/>
            <a:ext cx="10515600" cy="54927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0"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rPr>
              <a:t>4 - ACCES A LA CARTOGRAPHIE</a:t>
            </a:r>
          </a:p>
        </p:txBody>
      </p:sp>
      <p:sp>
        <p:nvSpPr>
          <p:cNvPr id="2" name="ZoneTexte 1">
            <a:extLst>
              <a:ext uri="{FF2B5EF4-FFF2-40B4-BE49-F238E27FC236}">
                <a16:creationId xmlns:a16="http://schemas.microsoft.com/office/drawing/2014/main" id="{142BB02F-C87B-4377-0237-D611BA09F048}"/>
              </a:ext>
            </a:extLst>
          </p:cNvPr>
          <p:cNvSpPr txBox="1"/>
          <p:nvPr/>
        </p:nvSpPr>
        <p:spPr>
          <a:xfrm>
            <a:off x="9664472" y="108662"/>
            <a:ext cx="23134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RÉFÉRENT DE TERRAIN</a:t>
            </a:r>
          </a:p>
        </p:txBody>
      </p:sp>
    </p:spTree>
    <p:extLst>
      <p:ext uri="{BB962C8B-B14F-4D97-AF65-F5344CB8AC3E}">
        <p14:creationId xmlns:p14="http://schemas.microsoft.com/office/powerpoint/2010/main" val="2261189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5 - SAISIR DEPUIS LA CARTOGRAPHIE</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6" name="Rectangle 5">
            <a:extLst>
              <a:ext uri="{FF2B5EF4-FFF2-40B4-BE49-F238E27FC236}">
                <a16:creationId xmlns:a16="http://schemas.microsoft.com/office/drawing/2014/main" id="{7BDD5EFC-6931-42CA-AC90-9FD739CB3BBC}"/>
              </a:ext>
            </a:extLst>
          </p:cNvPr>
          <p:cNvSpPr/>
          <p:nvPr/>
        </p:nvSpPr>
        <p:spPr>
          <a:xfrm>
            <a:off x="293723" y="668217"/>
            <a:ext cx="5504219" cy="446957"/>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3BECBB11-1F10-42FA-BAB5-82167E8FC492}"/>
              </a:ext>
            </a:extLst>
          </p:cNvPr>
          <p:cNvSpPr txBox="1"/>
          <p:nvPr/>
        </p:nvSpPr>
        <p:spPr>
          <a:xfrm>
            <a:off x="635102" y="720070"/>
            <a:ext cx="482146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 formulaire suivant s’affiche dans un autre onglet  </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Espace réservé du numéro de diapositive 2">
            <a:extLst>
              <a:ext uri="{FF2B5EF4-FFF2-40B4-BE49-F238E27FC236}">
                <a16:creationId xmlns:a16="http://schemas.microsoft.com/office/drawing/2014/main" id="{55C4E149-9E14-43CA-91C3-10A703C0F5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3702773-F728-437D-8AD1-8665AA2C655A}"/>
              </a:ext>
            </a:extLst>
          </p:cNvPr>
          <p:cNvSpPr/>
          <p:nvPr/>
        </p:nvSpPr>
        <p:spPr>
          <a:xfrm>
            <a:off x="6470396" y="6149066"/>
            <a:ext cx="3363164" cy="65630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636DB245-6A18-4D39-8DFC-736E3C3C56E3}"/>
              </a:ext>
            </a:extLst>
          </p:cNvPr>
          <p:cNvSpPr txBox="1"/>
          <p:nvPr/>
        </p:nvSpPr>
        <p:spPr>
          <a:xfrm>
            <a:off x="6553835" y="6119336"/>
            <a:ext cx="3363163"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le bouton « envoyer » une fois que les champs obligatoires du formulaire sont remplis</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age 6" descr="Une image contenant texte&#10;&#10;Description générée automatiquement">
            <a:extLst>
              <a:ext uri="{FF2B5EF4-FFF2-40B4-BE49-F238E27FC236}">
                <a16:creationId xmlns:a16="http://schemas.microsoft.com/office/drawing/2014/main" id="{533F924C-FC4C-455B-A49C-63330FFFE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026" y="1167027"/>
            <a:ext cx="5823249" cy="5493032"/>
          </a:xfrm>
          <a:prstGeom prst="rect">
            <a:avLst/>
          </a:prstGeom>
          <a:ln>
            <a:noFill/>
          </a:ln>
          <a:effectLst>
            <a:outerShdw blurRad="292100" dist="139700" dir="2700000" algn="tl" rotWithShape="0">
              <a:srgbClr val="333333">
                <a:alpha val="65000"/>
              </a:srgbClr>
            </a:outerShdw>
          </a:effectLst>
        </p:spPr>
      </p:pic>
      <p:pic>
        <p:nvPicPr>
          <p:cNvPr id="13" name="Image 12">
            <a:extLst>
              <a:ext uri="{FF2B5EF4-FFF2-40B4-BE49-F238E27FC236}">
                <a16:creationId xmlns:a16="http://schemas.microsoft.com/office/drawing/2014/main" id="{814A642D-03E5-40CD-B7D1-604143F087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5636" y="668217"/>
            <a:ext cx="3911796" cy="5180889"/>
          </a:xfrm>
          <a:prstGeom prst="rect">
            <a:avLst/>
          </a:prstGeom>
          <a:ln>
            <a:noFill/>
          </a:ln>
          <a:effectLst>
            <a:outerShdw blurRad="292100" dist="139700" dir="2700000" algn="tl" rotWithShape="0">
              <a:srgbClr val="333333">
                <a:alpha val="65000"/>
              </a:srgbClr>
            </a:outerShdw>
          </a:effectLst>
        </p:spPr>
      </p:pic>
      <p:sp>
        <p:nvSpPr>
          <p:cNvPr id="26" name="Rectangle 25">
            <a:extLst>
              <a:ext uri="{FF2B5EF4-FFF2-40B4-BE49-F238E27FC236}">
                <a16:creationId xmlns:a16="http://schemas.microsoft.com/office/drawing/2014/main" id="{0B015AC4-4539-45D5-B5B4-FD2557C4CDF0}"/>
              </a:ext>
            </a:extLst>
          </p:cNvPr>
          <p:cNvSpPr/>
          <p:nvPr/>
        </p:nvSpPr>
        <p:spPr>
          <a:xfrm>
            <a:off x="8037537" y="5233584"/>
            <a:ext cx="573063" cy="255554"/>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7" name="Connecteur droit avec flèche 26">
            <a:extLst>
              <a:ext uri="{FF2B5EF4-FFF2-40B4-BE49-F238E27FC236}">
                <a16:creationId xmlns:a16="http://schemas.microsoft.com/office/drawing/2014/main" id="{270F0DEB-9C6E-45A9-9147-EB935AF81A91}"/>
              </a:ext>
            </a:extLst>
          </p:cNvPr>
          <p:cNvCxnSpPr>
            <a:cxnSpLocks/>
          </p:cNvCxnSpPr>
          <p:nvPr/>
        </p:nvCxnSpPr>
        <p:spPr>
          <a:xfrm>
            <a:off x="8324039" y="5489138"/>
            <a:ext cx="0" cy="65630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D57A81C9-E89C-4AD9-BE28-BB91AE47C279}"/>
              </a:ext>
            </a:extLst>
          </p:cNvPr>
          <p:cNvCxnSpPr>
            <a:cxnSpLocks/>
          </p:cNvCxnSpPr>
          <p:nvPr/>
        </p:nvCxnSpPr>
        <p:spPr>
          <a:xfrm flipV="1">
            <a:off x="2828041" y="3429000"/>
            <a:ext cx="669303" cy="31344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B88833F-FDBC-406F-BE53-54816E39BE50}"/>
              </a:ext>
            </a:extLst>
          </p:cNvPr>
          <p:cNvSpPr/>
          <p:nvPr/>
        </p:nvSpPr>
        <p:spPr>
          <a:xfrm>
            <a:off x="3677798" y="2997724"/>
            <a:ext cx="2589477" cy="431275"/>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b="1" i="1"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Modifier suite à votre estimation de terrain</a:t>
            </a: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79867D9-45E9-4FA8-B860-9C941731CCA4}"/>
              </a:ext>
            </a:extLst>
          </p:cNvPr>
          <p:cNvSpPr/>
          <p:nvPr/>
        </p:nvSpPr>
        <p:spPr>
          <a:xfrm>
            <a:off x="9265340" y="4832500"/>
            <a:ext cx="2819786" cy="119399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id="{C39086DB-AC3A-43EF-B98C-F8488C2FDC13}"/>
              </a:ext>
            </a:extLst>
          </p:cNvPr>
          <p:cNvSpPr txBox="1"/>
          <p:nvPr/>
        </p:nvSpPr>
        <p:spPr>
          <a:xfrm>
            <a:off x="9257471" y="4846036"/>
            <a:ext cx="2819786"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Suite à votre estimation, possibilité de modifier les saisies erronées du propriétaire (sauf "classe de dégâts constatée par le propriétaire")</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ZoneTexte 21">
            <a:extLst>
              <a:ext uri="{FF2B5EF4-FFF2-40B4-BE49-F238E27FC236}">
                <a16:creationId xmlns:a16="http://schemas.microsoft.com/office/drawing/2014/main" id="{F6B02162-4C61-4CE8-82D0-98CF81D67808}"/>
              </a:ext>
            </a:extLst>
          </p:cNvPr>
          <p:cNvSpPr txBox="1"/>
          <p:nvPr/>
        </p:nvSpPr>
        <p:spPr>
          <a:xfrm>
            <a:off x="9664472" y="108662"/>
            <a:ext cx="23134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RÉFÉRENT DE TERRAIN</a:t>
            </a:r>
          </a:p>
        </p:txBody>
      </p:sp>
      <p:grpSp>
        <p:nvGrpSpPr>
          <p:cNvPr id="23" name="Groupe 22">
            <a:extLst>
              <a:ext uri="{FF2B5EF4-FFF2-40B4-BE49-F238E27FC236}">
                <a16:creationId xmlns:a16="http://schemas.microsoft.com/office/drawing/2014/main" id="{C96C5DA7-A33C-DF90-6A0B-B0EA9E18DE17}"/>
              </a:ext>
            </a:extLst>
          </p:cNvPr>
          <p:cNvGrpSpPr/>
          <p:nvPr/>
        </p:nvGrpSpPr>
        <p:grpSpPr>
          <a:xfrm>
            <a:off x="3897015" y="5534007"/>
            <a:ext cx="2365648" cy="943213"/>
            <a:chOff x="3897015" y="5534007"/>
            <a:chExt cx="2365648" cy="943213"/>
          </a:xfrm>
        </p:grpSpPr>
        <p:cxnSp>
          <p:nvCxnSpPr>
            <p:cNvPr id="24" name="Connecteur droit avec flèche 23">
              <a:extLst>
                <a:ext uri="{FF2B5EF4-FFF2-40B4-BE49-F238E27FC236}">
                  <a16:creationId xmlns:a16="http://schemas.microsoft.com/office/drawing/2014/main" id="{23473AED-8F60-90FA-F613-52CAB6AC4890}"/>
                </a:ext>
              </a:extLst>
            </p:cNvPr>
            <p:cNvCxnSpPr>
              <a:cxnSpLocks/>
            </p:cNvCxnSpPr>
            <p:nvPr/>
          </p:nvCxnSpPr>
          <p:spPr>
            <a:xfrm flipV="1">
              <a:off x="3897015" y="6026491"/>
              <a:ext cx="602740" cy="45072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1A30BB8-2A68-A269-30D8-7A47503C6B57}"/>
                </a:ext>
              </a:extLst>
            </p:cNvPr>
            <p:cNvSpPr/>
            <p:nvPr/>
          </p:nvSpPr>
          <p:spPr>
            <a:xfrm>
              <a:off x="4583193" y="5534007"/>
              <a:ext cx="1679470" cy="63019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b="1" i="1"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Noter les différentes parcelles endommagées</a:t>
              </a: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08071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809E2F7-3E4F-A739-B4AE-C61C8DE3E648}"/>
              </a:ext>
            </a:extLst>
          </p:cNvPr>
          <p:cNvPicPr>
            <a:picLocks noChangeAspect="1"/>
          </p:cNvPicPr>
          <p:nvPr/>
        </p:nvPicPr>
        <p:blipFill>
          <a:blip r:embed="rId2"/>
          <a:stretch>
            <a:fillRect/>
          </a:stretch>
        </p:blipFill>
        <p:spPr>
          <a:xfrm>
            <a:off x="327516" y="789172"/>
            <a:ext cx="5632397" cy="3177967"/>
          </a:xfrm>
          <a:prstGeom prst="rect">
            <a:avLst/>
          </a:prstGeom>
          <a:ln>
            <a:noFill/>
          </a:ln>
          <a:effectLst>
            <a:outerShdw blurRad="292100" dist="139700" dir="2700000" algn="tl" rotWithShape="0">
              <a:srgbClr val="333333">
                <a:alpha val="65000"/>
              </a:srgbClr>
            </a:outerShdw>
          </a:effectLst>
        </p:spPr>
      </p:pic>
      <p:pic>
        <p:nvPicPr>
          <p:cNvPr id="14" name="Image 13">
            <a:extLst>
              <a:ext uri="{FF2B5EF4-FFF2-40B4-BE49-F238E27FC236}">
                <a16:creationId xmlns:a16="http://schemas.microsoft.com/office/drawing/2014/main" id="{D06A79EB-7EEC-BADF-5D63-8B528E33691A}"/>
              </a:ext>
            </a:extLst>
          </p:cNvPr>
          <p:cNvPicPr>
            <a:picLocks noChangeAspect="1"/>
          </p:cNvPicPr>
          <p:nvPr/>
        </p:nvPicPr>
        <p:blipFill>
          <a:blip r:embed="rId3"/>
          <a:stretch>
            <a:fillRect/>
          </a:stretch>
        </p:blipFill>
        <p:spPr>
          <a:xfrm>
            <a:off x="5348949" y="2897186"/>
            <a:ext cx="6725594" cy="3368455"/>
          </a:xfrm>
          <a:prstGeom prst="rect">
            <a:avLst/>
          </a:prstGeom>
          <a:ln>
            <a:noFill/>
          </a:ln>
          <a:effectLst>
            <a:outerShdw blurRad="292100" dist="139700" dir="2700000" algn="tl" rotWithShape="0">
              <a:srgbClr val="333333">
                <a:alpha val="65000"/>
              </a:srgbClr>
            </a:outerShdw>
          </a:effectLst>
        </p:spPr>
      </p:pic>
      <p:sp>
        <p:nvSpPr>
          <p:cNvPr id="27" name="Titre 1">
            <a:extLst>
              <a:ext uri="{FF2B5EF4-FFF2-40B4-BE49-F238E27FC236}">
                <a16:creationId xmlns:a16="http://schemas.microsoft.com/office/drawing/2014/main" id="{23F1E0BC-8182-4550-B3B2-6C29224249EC}"/>
              </a:ext>
            </a:extLst>
          </p:cNvPr>
          <p:cNvSpPr txBox="1">
            <a:spLocks/>
          </p:cNvSpPr>
          <p:nvPr/>
        </p:nvSpPr>
        <p:spPr>
          <a:xfrm>
            <a:off x="1052450" y="109507"/>
            <a:ext cx="10521539" cy="54927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0"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rPr>
              <a:t>6 - CONSULTER / MODIFIER SES SAISIES</a:t>
            </a:r>
          </a:p>
        </p:txBody>
      </p:sp>
      <p:sp>
        <p:nvSpPr>
          <p:cNvPr id="10" name="ZoneTexte 9">
            <a:extLst>
              <a:ext uri="{FF2B5EF4-FFF2-40B4-BE49-F238E27FC236}">
                <a16:creationId xmlns:a16="http://schemas.microsoft.com/office/drawing/2014/main" id="{547B68DB-2EF5-4EFB-A088-6840BCA96B87}"/>
              </a:ext>
            </a:extLst>
          </p:cNvPr>
          <p:cNvSpPr txBox="1"/>
          <p:nvPr/>
        </p:nvSpPr>
        <p:spPr>
          <a:xfrm>
            <a:off x="26720" y="6594604"/>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grpSp>
        <p:nvGrpSpPr>
          <p:cNvPr id="4" name="Groupe 3">
            <a:extLst>
              <a:ext uri="{FF2B5EF4-FFF2-40B4-BE49-F238E27FC236}">
                <a16:creationId xmlns:a16="http://schemas.microsoft.com/office/drawing/2014/main" id="{0F95423E-C879-4E4B-BACD-104AE3235EBA}"/>
              </a:ext>
            </a:extLst>
          </p:cNvPr>
          <p:cNvGrpSpPr/>
          <p:nvPr/>
        </p:nvGrpSpPr>
        <p:grpSpPr>
          <a:xfrm>
            <a:off x="6232088" y="900828"/>
            <a:ext cx="5747004" cy="1477328"/>
            <a:chOff x="6232088" y="1273183"/>
            <a:chExt cx="5747004" cy="1477328"/>
          </a:xfrm>
        </p:grpSpPr>
        <p:sp>
          <p:nvSpPr>
            <p:cNvPr id="24" name="ZoneTexte 23">
              <a:extLst>
                <a:ext uri="{FF2B5EF4-FFF2-40B4-BE49-F238E27FC236}">
                  <a16:creationId xmlns:a16="http://schemas.microsoft.com/office/drawing/2014/main" id="{536068CC-9D46-4065-9CE8-3789F01497D4}"/>
                </a:ext>
              </a:extLst>
            </p:cNvPr>
            <p:cNvSpPr txBox="1"/>
            <p:nvPr/>
          </p:nvSpPr>
          <p:spPr>
            <a:xfrm>
              <a:off x="6232088" y="1273183"/>
              <a:ext cx="5747004" cy="1477328"/>
            </a:xfrm>
            <a:prstGeom prst="rect">
              <a:avLst/>
            </a:prstGeom>
            <a:solidFill>
              <a:schemeClr val="accent2">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Signalements finalisés</a:t>
              </a:r>
              <a:b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Signalements complétés</a:t>
              </a:r>
              <a:b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Signalements en cours de remplissage</a:t>
              </a:r>
            </a:p>
          </p:txBody>
        </p:sp>
        <p:sp>
          <p:nvSpPr>
            <p:cNvPr id="2" name="Organigramme : Connecteur 1">
              <a:extLst>
                <a:ext uri="{FF2B5EF4-FFF2-40B4-BE49-F238E27FC236}">
                  <a16:creationId xmlns:a16="http://schemas.microsoft.com/office/drawing/2014/main" id="{2194438E-D1B8-4653-8540-D2DFE8A6D3DC}"/>
                </a:ext>
              </a:extLst>
            </p:cNvPr>
            <p:cNvSpPr/>
            <p:nvPr/>
          </p:nvSpPr>
          <p:spPr>
            <a:xfrm>
              <a:off x="6329156" y="1331476"/>
              <a:ext cx="252673" cy="26518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iangle isocèle 21">
              <a:extLst>
                <a:ext uri="{FF2B5EF4-FFF2-40B4-BE49-F238E27FC236}">
                  <a16:creationId xmlns:a16="http://schemas.microsoft.com/office/drawing/2014/main" id="{D42B294B-274E-4B11-B769-9D0FC83CF9C0}"/>
                </a:ext>
              </a:extLst>
            </p:cNvPr>
            <p:cNvSpPr/>
            <p:nvPr/>
          </p:nvSpPr>
          <p:spPr>
            <a:xfrm>
              <a:off x="6329156" y="2330465"/>
              <a:ext cx="263936" cy="321004"/>
            </a:xfrm>
            <a:prstGeom prst="triangl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rganigramme : Connecteur 17">
              <a:extLst>
                <a:ext uri="{FF2B5EF4-FFF2-40B4-BE49-F238E27FC236}">
                  <a16:creationId xmlns:a16="http://schemas.microsoft.com/office/drawing/2014/main" id="{F3DEA5A5-A62E-4403-A334-B200FB380CEC}"/>
                </a:ext>
              </a:extLst>
            </p:cNvPr>
            <p:cNvSpPr/>
            <p:nvPr/>
          </p:nvSpPr>
          <p:spPr>
            <a:xfrm>
              <a:off x="6335406" y="1879256"/>
              <a:ext cx="252673" cy="265183"/>
            </a:xfrm>
            <a:prstGeom prst="flowChartConnector">
              <a:avLst/>
            </a:prstGeom>
            <a:solidFill>
              <a:srgbClr val="50F44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Rectangle 19">
            <a:extLst>
              <a:ext uri="{FF2B5EF4-FFF2-40B4-BE49-F238E27FC236}">
                <a16:creationId xmlns:a16="http://schemas.microsoft.com/office/drawing/2014/main" id="{99A8201B-A751-4688-9866-345F8374724B}"/>
              </a:ext>
            </a:extLst>
          </p:cNvPr>
          <p:cNvSpPr/>
          <p:nvPr/>
        </p:nvSpPr>
        <p:spPr>
          <a:xfrm>
            <a:off x="9122258" y="3277529"/>
            <a:ext cx="238435" cy="234814"/>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1" name="Connecteur droit avec flèche 20">
            <a:extLst>
              <a:ext uri="{FF2B5EF4-FFF2-40B4-BE49-F238E27FC236}">
                <a16:creationId xmlns:a16="http://schemas.microsoft.com/office/drawing/2014/main" id="{8397BBAC-4BDA-4ED0-A5F0-03E65985E36A}"/>
              </a:ext>
            </a:extLst>
          </p:cNvPr>
          <p:cNvCxnSpPr>
            <a:cxnSpLocks/>
            <a:stCxn id="20" idx="1"/>
          </p:cNvCxnSpPr>
          <p:nvPr/>
        </p:nvCxnSpPr>
        <p:spPr>
          <a:xfrm flipH="1">
            <a:off x="3143714" y="3394936"/>
            <a:ext cx="5978544" cy="13459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a:extLst>
              <a:ext uri="{FF2B5EF4-FFF2-40B4-BE49-F238E27FC236}">
                <a16:creationId xmlns:a16="http://schemas.microsoft.com/office/drawing/2014/main" id="{6BD796AC-423D-4FC5-831B-7AE3E52F0A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ADDC4DCB-260F-3165-01F2-53B197A96473}"/>
              </a:ext>
            </a:extLst>
          </p:cNvPr>
          <p:cNvSpPr txBox="1"/>
          <p:nvPr/>
        </p:nvSpPr>
        <p:spPr>
          <a:xfrm>
            <a:off x="117457" y="4181680"/>
            <a:ext cx="5061858" cy="2462213"/>
          </a:xfrm>
          <a:prstGeom prst="rect">
            <a:avLst/>
          </a:prstGeom>
          <a:solidFill>
            <a:schemeClr val="accent2">
              <a:lumMod val="20000"/>
              <a:lumOff val="80000"/>
            </a:schemeClr>
          </a:solidFill>
          <a:ln>
            <a:solidFill>
              <a:schemeClr val="tx1"/>
            </a:solid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 positionner sur un point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 interrogation »</a:t>
            </a:r>
            <a:b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 modifier la fiche » pour compléter ou modifier les informations de la fiche du signalement de dégâts de gibier</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fr-FR" sz="1400" dirty="0">
                <a:solidFill>
                  <a:prstClr val="black"/>
                </a:solidFill>
                <a:latin typeface="Arial" panose="020B0604020202020204" pitchFamily="34" charset="0"/>
                <a:cs typeface="Arial" panose="020B0604020202020204" pitchFamily="34" charset="0"/>
              </a:rPr>
              <a:t>En tant que référent, je peux interroger les signalements créés par moi, ainsi que ceux transmis par des propriétaires et que j’ai acceptés.</a:t>
            </a:r>
            <a:endPar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ZoneTexte 5">
            <a:extLst>
              <a:ext uri="{FF2B5EF4-FFF2-40B4-BE49-F238E27FC236}">
                <a16:creationId xmlns:a16="http://schemas.microsoft.com/office/drawing/2014/main" id="{8120A217-FF92-C889-7712-4E3FEFEE5472}"/>
              </a:ext>
            </a:extLst>
          </p:cNvPr>
          <p:cNvSpPr txBox="1"/>
          <p:nvPr/>
        </p:nvSpPr>
        <p:spPr>
          <a:xfrm>
            <a:off x="9878546" y="109507"/>
            <a:ext cx="23134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RÉFÉRENT DE TERRAIN</a:t>
            </a:r>
          </a:p>
        </p:txBody>
      </p:sp>
    </p:spTree>
    <p:extLst>
      <p:ext uri="{BB962C8B-B14F-4D97-AF65-F5344CB8AC3E}">
        <p14:creationId xmlns:p14="http://schemas.microsoft.com/office/powerpoint/2010/main" val="3824795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B9AC963-B43E-1760-99E8-9B96F49FD7BF}"/>
              </a:ext>
            </a:extLst>
          </p:cNvPr>
          <p:cNvSpPr txBox="1">
            <a:spLocks/>
          </p:cNvSpPr>
          <p:nvPr/>
        </p:nvSpPr>
        <p:spPr>
          <a:xfrm>
            <a:off x="977928" y="121476"/>
            <a:ext cx="10515600" cy="54927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0"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rPr>
              <a:t>7 – OUTILS DE RECHERCHE</a:t>
            </a:r>
          </a:p>
        </p:txBody>
      </p:sp>
      <p:grpSp>
        <p:nvGrpSpPr>
          <p:cNvPr id="21" name="Groupe 20">
            <a:extLst>
              <a:ext uri="{FF2B5EF4-FFF2-40B4-BE49-F238E27FC236}">
                <a16:creationId xmlns:a16="http://schemas.microsoft.com/office/drawing/2014/main" id="{B65858E2-15DD-8A44-46CC-0E8FA39D9248}"/>
              </a:ext>
            </a:extLst>
          </p:cNvPr>
          <p:cNvGrpSpPr/>
          <p:nvPr/>
        </p:nvGrpSpPr>
        <p:grpSpPr>
          <a:xfrm>
            <a:off x="96528" y="4445428"/>
            <a:ext cx="3165147" cy="1077219"/>
            <a:chOff x="1294951" y="5903892"/>
            <a:chExt cx="3550615" cy="773967"/>
          </a:xfrm>
        </p:grpSpPr>
        <p:sp>
          <p:nvSpPr>
            <p:cNvPr id="23" name="Rectangle 22">
              <a:extLst>
                <a:ext uri="{FF2B5EF4-FFF2-40B4-BE49-F238E27FC236}">
                  <a16:creationId xmlns:a16="http://schemas.microsoft.com/office/drawing/2014/main" id="{AD036785-4A92-9741-BA4E-E711F8037DAD}"/>
                </a:ext>
              </a:extLst>
            </p:cNvPr>
            <p:cNvSpPr/>
            <p:nvPr/>
          </p:nvSpPr>
          <p:spPr>
            <a:xfrm>
              <a:off x="1294952" y="5903892"/>
              <a:ext cx="3550614" cy="772909"/>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5175CC0D-A055-3C11-3DC8-28AF47E90CCF}"/>
                </a:ext>
              </a:extLst>
            </p:cNvPr>
            <p:cNvSpPr txBox="1"/>
            <p:nvPr/>
          </p:nvSpPr>
          <p:spPr>
            <a:xfrm>
              <a:off x="1294951" y="5903892"/>
              <a:ext cx="3413141" cy="7739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Possibilité de rechercher un endroit précis grâce aux coordonnées géographiques ou à la section cadastrale</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6" name="ZoneTexte 25">
            <a:extLst>
              <a:ext uri="{FF2B5EF4-FFF2-40B4-BE49-F238E27FC236}">
                <a16:creationId xmlns:a16="http://schemas.microsoft.com/office/drawing/2014/main" id="{03758050-90CB-A11C-7A83-8E931B05AF7F}"/>
              </a:ext>
            </a:extLst>
          </p:cNvPr>
          <p:cNvSpPr txBox="1"/>
          <p:nvPr/>
        </p:nvSpPr>
        <p:spPr>
          <a:xfrm>
            <a:off x="0" y="6550223"/>
            <a:ext cx="2054409" cy="307777"/>
          </a:xfrm>
          <a:prstGeom prst="rect">
            <a:avLst/>
          </a:prstGeom>
          <a:noFill/>
        </p:spPr>
        <p:txBody>
          <a:bodyPr wrap="none" rtlCol="0">
            <a:spAutoFit/>
          </a:bodyPr>
          <a:lstStyle/>
          <a:p>
            <a:r>
              <a:rPr lang="fr-FR" sz="1400" dirty="0"/>
              <a:t>© GIP ATGeRi Juillet 2024</a:t>
            </a:r>
          </a:p>
        </p:txBody>
      </p:sp>
      <p:sp>
        <p:nvSpPr>
          <p:cNvPr id="27" name="Espace réservé du numéro de diapositive 2">
            <a:extLst>
              <a:ext uri="{FF2B5EF4-FFF2-40B4-BE49-F238E27FC236}">
                <a16:creationId xmlns:a16="http://schemas.microsoft.com/office/drawing/2014/main" id="{F6BD668C-0667-3A42-AEF2-EB6FDC705E49}"/>
              </a:ext>
            </a:extLst>
          </p:cNvPr>
          <p:cNvSpPr>
            <a:spLocks noGrp="1"/>
          </p:cNvSpPr>
          <p:nvPr>
            <p:ph type="sldNum" sz="quarter" idx="12"/>
          </p:nvPr>
        </p:nvSpPr>
        <p:spPr>
          <a:xfrm>
            <a:off x="9448800" y="6502603"/>
            <a:ext cx="2743200" cy="365125"/>
          </a:xfrm>
        </p:spPr>
        <p:txBody>
          <a:bodyPr/>
          <a:lstStyle/>
          <a:p>
            <a:fld id="{622E19BC-3DB7-4894-880A-8C5995039174}" type="slidenum">
              <a:rPr lang="fr-FR" smtClean="0"/>
              <a:t>19</a:t>
            </a:fld>
            <a:endParaRPr lang="fr-FR" dirty="0"/>
          </a:p>
        </p:txBody>
      </p:sp>
      <p:pic>
        <p:nvPicPr>
          <p:cNvPr id="7" name="Image 6">
            <a:extLst>
              <a:ext uri="{FF2B5EF4-FFF2-40B4-BE49-F238E27FC236}">
                <a16:creationId xmlns:a16="http://schemas.microsoft.com/office/drawing/2014/main" id="{915EE7BB-1BB6-F69B-1F90-219B49BB752A}"/>
              </a:ext>
            </a:extLst>
          </p:cNvPr>
          <p:cNvPicPr>
            <a:picLocks noChangeAspect="1"/>
          </p:cNvPicPr>
          <p:nvPr/>
        </p:nvPicPr>
        <p:blipFill>
          <a:blip r:embed="rId3"/>
          <a:stretch>
            <a:fillRect/>
          </a:stretch>
        </p:blipFill>
        <p:spPr>
          <a:xfrm>
            <a:off x="431159" y="967902"/>
            <a:ext cx="3304604" cy="3180371"/>
          </a:xfrm>
          <a:prstGeom prst="rect">
            <a:avLst/>
          </a:prstGeom>
        </p:spPr>
      </p:pic>
      <p:pic>
        <p:nvPicPr>
          <p:cNvPr id="10" name="Image 9">
            <a:extLst>
              <a:ext uri="{FF2B5EF4-FFF2-40B4-BE49-F238E27FC236}">
                <a16:creationId xmlns:a16="http://schemas.microsoft.com/office/drawing/2014/main" id="{7F87AFB8-6291-E7F1-419D-F7AD3207171E}"/>
              </a:ext>
            </a:extLst>
          </p:cNvPr>
          <p:cNvPicPr>
            <a:picLocks noChangeAspect="1"/>
          </p:cNvPicPr>
          <p:nvPr/>
        </p:nvPicPr>
        <p:blipFill>
          <a:blip r:embed="rId4"/>
          <a:stretch>
            <a:fillRect/>
          </a:stretch>
        </p:blipFill>
        <p:spPr>
          <a:xfrm>
            <a:off x="3887764" y="786581"/>
            <a:ext cx="2784758" cy="3794846"/>
          </a:xfrm>
          <a:prstGeom prst="rect">
            <a:avLst/>
          </a:prstGeom>
        </p:spPr>
      </p:pic>
      <p:pic>
        <p:nvPicPr>
          <p:cNvPr id="14" name="Image 13">
            <a:extLst>
              <a:ext uri="{FF2B5EF4-FFF2-40B4-BE49-F238E27FC236}">
                <a16:creationId xmlns:a16="http://schemas.microsoft.com/office/drawing/2014/main" id="{A9295FE6-EA5C-12F9-AACC-9CAA884F7345}"/>
              </a:ext>
            </a:extLst>
          </p:cNvPr>
          <p:cNvPicPr>
            <a:picLocks noChangeAspect="1"/>
          </p:cNvPicPr>
          <p:nvPr/>
        </p:nvPicPr>
        <p:blipFill>
          <a:blip r:embed="rId5"/>
          <a:stretch>
            <a:fillRect/>
          </a:stretch>
        </p:blipFill>
        <p:spPr>
          <a:xfrm>
            <a:off x="6828182" y="786581"/>
            <a:ext cx="3042897" cy="1937765"/>
          </a:xfrm>
          <a:prstGeom prst="rect">
            <a:avLst/>
          </a:prstGeom>
        </p:spPr>
      </p:pic>
      <p:pic>
        <p:nvPicPr>
          <p:cNvPr id="8" name="Image 7">
            <a:extLst>
              <a:ext uri="{FF2B5EF4-FFF2-40B4-BE49-F238E27FC236}">
                <a16:creationId xmlns:a16="http://schemas.microsoft.com/office/drawing/2014/main" id="{057CB685-CDCC-33FE-BE6E-2BE70CF01E52}"/>
              </a:ext>
            </a:extLst>
          </p:cNvPr>
          <p:cNvPicPr>
            <a:picLocks noChangeAspect="1"/>
          </p:cNvPicPr>
          <p:nvPr/>
        </p:nvPicPr>
        <p:blipFill>
          <a:blip r:embed="rId6"/>
          <a:stretch>
            <a:fillRect/>
          </a:stretch>
        </p:blipFill>
        <p:spPr>
          <a:xfrm>
            <a:off x="6830725" y="2840177"/>
            <a:ext cx="3782005" cy="2770302"/>
          </a:xfrm>
          <a:prstGeom prst="rect">
            <a:avLst/>
          </a:prstGeom>
        </p:spPr>
      </p:pic>
      <p:sp>
        <p:nvSpPr>
          <p:cNvPr id="9" name="ZoneTexte 8">
            <a:extLst>
              <a:ext uri="{FF2B5EF4-FFF2-40B4-BE49-F238E27FC236}">
                <a16:creationId xmlns:a16="http://schemas.microsoft.com/office/drawing/2014/main" id="{2A9CEEDF-EE76-680F-B1C2-F03DEB3F0790}"/>
              </a:ext>
            </a:extLst>
          </p:cNvPr>
          <p:cNvSpPr txBox="1"/>
          <p:nvPr/>
        </p:nvSpPr>
        <p:spPr>
          <a:xfrm>
            <a:off x="9664472" y="108662"/>
            <a:ext cx="23134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RÉFÉRENT DE TERRAIN</a:t>
            </a:r>
          </a:p>
        </p:txBody>
      </p:sp>
      <p:sp>
        <p:nvSpPr>
          <p:cNvPr id="2" name="Interdiction 1">
            <a:extLst>
              <a:ext uri="{FF2B5EF4-FFF2-40B4-BE49-F238E27FC236}">
                <a16:creationId xmlns:a16="http://schemas.microsoft.com/office/drawing/2014/main" id="{4718F678-22C4-7156-AE4C-5C5AA30EFFD1}"/>
              </a:ext>
            </a:extLst>
          </p:cNvPr>
          <p:cNvSpPr/>
          <p:nvPr/>
        </p:nvSpPr>
        <p:spPr>
          <a:xfrm>
            <a:off x="7532483" y="1166997"/>
            <a:ext cx="1530036" cy="1250278"/>
          </a:xfrm>
          <a:prstGeom prst="noSmoking">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solidFill>
                <a:schemeClr val="tx1"/>
              </a:solidFill>
            </a:endParaRPr>
          </a:p>
        </p:txBody>
      </p:sp>
      <p:grpSp>
        <p:nvGrpSpPr>
          <p:cNvPr id="15" name="Groupe 14">
            <a:extLst>
              <a:ext uri="{FF2B5EF4-FFF2-40B4-BE49-F238E27FC236}">
                <a16:creationId xmlns:a16="http://schemas.microsoft.com/office/drawing/2014/main" id="{8BA42900-C181-62C1-0059-36B6BB8B5104}"/>
              </a:ext>
            </a:extLst>
          </p:cNvPr>
          <p:cNvGrpSpPr/>
          <p:nvPr/>
        </p:nvGrpSpPr>
        <p:grpSpPr>
          <a:xfrm>
            <a:off x="9871079" y="857834"/>
            <a:ext cx="2107745" cy="2378507"/>
            <a:chOff x="3002476" y="5903892"/>
            <a:chExt cx="4069529" cy="1396466"/>
          </a:xfrm>
        </p:grpSpPr>
        <p:sp>
          <p:nvSpPr>
            <p:cNvPr id="16" name="Rectangle 15">
              <a:extLst>
                <a:ext uri="{FF2B5EF4-FFF2-40B4-BE49-F238E27FC236}">
                  <a16:creationId xmlns:a16="http://schemas.microsoft.com/office/drawing/2014/main" id="{238876AC-F92B-E6AA-D766-035A34BE7403}"/>
                </a:ext>
              </a:extLst>
            </p:cNvPr>
            <p:cNvSpPr/>
            <p:nvPr/>
          </p:nvSpPr>
          <p:spPr>
            <a:xfrm>
              <a:off x="3113075" y="5903892"/>
              <a:ext cx="3848333" cy="126452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ZoneTexte 16">
              <a:extLst>
                <a:ext uri="{FF2B5EF4-FFF2-40B4-BE49-F238E27FC236}">
                  <a16:creationId xmlns:a16="http://schemas.microsoft.com/office/drawing/2014/main" id="{573747C6-1234-E53B-0315-E406B29B357C}"/>
                </a:ext>
              </a:extLst>
            </p:cNvPr>
            <p:cNvSpPr txBox="1"/>
            <p:nvPr/>
          </p:nvSpPr>
          <p:spPr>
            <a:xfrm>
              <a:off x="3002476" y="5947266"/>
              <a:ext cx="4069529" cy="13530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Il est également possible de retrouver un signalement ou </a:t>
              </a:r>
              <a:r>
                <a:rPr lang="fr-FR" sz="1600" dirty="0">
                  <a:solidFill>
                    <a:prstClr val="black"/>
                  </a:solidFill>
                  <a:latin typeface="Arial" panose="020B0604020202020204" pitchFamily="34" charset="0"/>
                  <a:cs typeface="Arial" panose="020B0604020202020204" pitchFamily="34" charset="0"/>
                </a:rPr>
                <a:t>un îlot de reboisement </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via son numéro dans l’onglet « Recherche de signalement»</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8" name="Groupe 17">
            <a:extLst>
              <a:ext uri="{FF2B5EF4-FFF2-40B4-BE49-F238E27FC236}">
                <a16:creationId xmlns:a16="http://schemas.microsoft.com/office/drawing/2014/main" id="{DD337E80-09F1-B233-E5C9-EC04225FD493}"/>
              </a:ext>
            </a:extLst>
          </p:cNvPr>
          <p:cNvGrpSpPr/>
          <p:nvPr/>
        </p:nvGrpSpPr>
        <p:grpSpPr>
          <a:xfrm>
            <a:off x="5468679" y="5525225"/>
            <a:ext cx="6145144" cy="1211299"/>
            <a:chOff x="8071515" y="4415813"/>
            <a:chExt cx="4066174" cy="2663245"/>
          </a:xfrm>
        </p:grpSpPr>
        <p:sp>
          <p:nvSpPr>
            <p:cNvPr id="19" name="Rectangle 18">
              <a:extLst>
                <a:ext uri="{FF2B5EF4-FFF2-40B4-BE49-F238E27FC236}">
                  <a16:creationId xmlns:a16="http://schemas.microsoft.com/office/drawing/2014/main" id="{58C571DE-9CE2-8F4D-169C-E91A086A096A}"/>
                </a:ext>
              </a:extLst>
            </p:cNvPr>
            <p:cNvSpPr/>
            <p:nvPr/>
          </p:nvSpPr>
          <p:spPr>
            <a:xfrm>
              <a:off x="8071515" y="4415813"/>
              <a:ext cx="4066174" cy="222736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ZoneTexte 19">
              <a:extLst>
                <a:ext uri="{FF2B5EF4-FFF2-40B4-BE49-F238E27FC236}">
                  <a16:creationId xmlns:a16="http://schemas.microsoft.com/office/drawing/2014/main" id="{E17078FC-334F-E76A-11E5-081B8DE216F4}"/>
                </a:ext>
              </a:extLst>
            </p:cNvPr>
            <p:cNvSpPr txBox="1"/>
            <p:nvPr/>
          </p:nvSpPr>
          <p:spPr>
            <a:xfrm>
              <a:off x="8071515" y="4513829"/>
              <a:ext cx="4066174" cy="25652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Possibilité de filtrer les signalements en fonction de la saison de chasse, l’origine des dégâts, le type de dégâts principal et de l’avenir du peuplement. Ce filtre affiche la couche « estimations de dégâts paramétrées » (petits points bleus).</a:t>
              </a:r>
            </a:p>
          </p:txBody>
        </p:sp>
      </p:grpSp>
    </p:spTree>
    <p:extLst>
      <p:ext uri="{BB962C8B-B14F-4D97-AF65-F5344CB8AC3E}">
        <p14:creationId xmlns:p14="http://schemas.microsoft.com/office/powerpoint/2010/main" val="493394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47E380-DBE3-4A6F-8F6F-BF2CBDEC1AA4}"/>
              </a:ext>
            </a:extLst>
          </p:cNvPr>
          <p:cNvSpPr>
            <a:spLocks noGrp="1"/>
          </p:cNvSpPr>
          <p:nvPr>
            <p:ph type="title"/>
          </p:nvPr>
        </p:nvSpPr>
        <p:spPr>
          <a:xfrm>
            <a:off x="838200" y="2766218"/>
            <a:ext cx="10515600" cy="1325563"/>
          </a:xfrm>
        </p:spPr>
        <p:txBody>
          <a:bodyPr/>
          <a:lstStyle/>
          <a:p>
            <a:pPr algn="ctr"/>
            <a:r>
              <a:rPr lang="fr-FR" dirty="0"/>
              <a:t>RÉFÉRENT DE TERRAIN</a:t>
            </a:r>
          </a:p>
        </p:txBody>
      </p:sp>
      <p:sp>
        <p:nvSpPr>
          <p:cNvPr id="7" name="ZoneTexte 6">
            <a:extLst>
              <a:ext uri="{FF2B5EF4-FFF2-40B4-BE49-F238E27FC236}">
                <a16:creationId xmlns:a16="http://schemas.microsoft.com/office/drawing/2014/main" id="{42991CBC-2AD5-4799-8242-72DE536253B4}"/>
              </a:ext>
            </a:extLst>
          </p:cNvPr>
          <p:cNvSpPr txBox="1"/>
          <p:nvPr/>
        </p:nvSpPr>
        <p:spPr>
          <a:xfrm>
            <a:off x="9664472" y="108662"/>
            <a:ext cx="23134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RÉFÉRENT DE TERRAIN</a:t>
            </a:r>
          </a:p>
        </p:txBody>
      </p:sp>
    </p:spTree>
    <p:extLst>
      <p:ext uri="{BB962C8B-B14F-4D97-AF65-F5344CB8AC3E}">
        <p14:creationId xmlns:p14="http://schemas.microsoft.com/office/powerpoint/2010/main" val="2019576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1EF0CEC-45D0-65B3-8F48-75441363652E}"/>
              </a:ext>
            </a:extLst>
          </p:cNvPr>
          <p:cNvPicPr>
            <a:picLocks noChangeAspect="1"/>
          </p:cNvPicPr>
          <p:nvPr/>
        </p:nvPicPr>
        <p:blipFill rotWithShape="1">
          <a:blip r:embed="rId3"/>
          <a:srcRect t="8227" r="21796"/>
          <a:stretch/>
        </p:blipFill>
        <p:spPr>
          <a:xfrm>
            <a:off x="3044541" y="785383"/>
            <a:ext cx="8802349" cy="5694188"/>
          </a:xfrm>
          <a:prstGeom prst="rect">
            <a:avLst/>
          </a:prstGeom>
        </p:spPr>
      </p:pic>
      <p:grpSp>
        <p:nvGrpSpPr>
          <p:cNvPr id="3" name="Groupe 2">
            <a:extLst>
              <a:ext uri="{FF2B5EF4-FFF2-40B4-BE49-F238E27FC236}">
                <a16:creationId xmlns:a16="http://schemas.microsoft.com/office/drawing/2014/main" id="{6B644356-A8BE-A51D-6876-C6814DF0FCFD}"/>
              </a:ext>
            </a:extLst>
          </p:cNvPr>
          <p:cNvGrpSpPr/>
          <p:nvPr/>
        </p:nvGrpSpPr>
        <p:grpSpPr>
          <a:xfrm>
            <a:off x="189468" y="757551"/>
            <a:ext cx="2529251" cy="4324938"/>
            <a:chOff x="9613582" y="668217"/>
            <a:chExt cx="2529251" cy="6099516"/>
          </a:xfrm>
        </p:grpSpPr>
        <p:sp>
          <p:nvSpPr>
            <p:cNvPr id="9" name="Rectangle 8">
              <a:extLst>
                <a:ext uri="{FF2B5EF4-FFF2-40B4-BE49-F238E27FC236}">
                  <a16:creationId xmlns:a16="http://schemas.microsoft.com/office/drawing/2014/main" id="{138E0A4E-BA3E-443B-8747-3EE9BC2528F7}"/>
                </a:ext>
              </a:extLst>
            </p:cNvPr>
            <p:cNvSpPr/>
            <p:nvPr/>
          </p:nvSpPr>
          <p:spPr>
            <a:xfrm>
              <a:off x="9646156" y="668217"/>
              <a:ext cx="2496677" cy="6099516"/>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360ED474-C01C-4896-AB8E-0329C06A2220}"/>
                </a:ext>
              </a:extLst>
            </p:cNvPr>
            <p:cNvSpPr txBox="1"/>
            <p:nvPr/>
          </p:nvSpPr>
          <p:spPr>
            <a:xfrm>
              <a:off x="9613582" y="668217"/>
              <a:ext cx="2454063" cy="4560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Affichage des couches disponibles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Possibilité de sélectionner les dégâts signalés dans différentes saisons de chasse par niveau d’impact (faible incidence, avenir incertain ou avenir compromis).</a:t>
              </a:r>
              <a:b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Possibilité de sélectionner les signalements ayant une origine de dégâts particulière.</a:t>
              </a:r>
            </a:p>
          </p:txBody>
        </p:sp>
      </p:grpSp>
      <p:sp>
        <p:nvSpPr>
          <p:cNvPr id="11" name="Rectangle 10">
            <a:extLst>
              <a:ext uri="{FF2B5EF4-FFF2-40B4-BE49-F238E27FC236}">
                <a16:creationId xmlns:a16="http://schemas.microsoft.com/office/drawing/2014/main" id="{E3F392B0-148D-4138-B5EF-26AC90F28491}"/>
              </a:ext>
            </a:extLst>
          </p:cNvPr>
          <p:cNvSpPr/>
          <p:nvPr/>
        </p:nvSpPr>
        <p:spPr>
          <a:xfrm>
            <a:off x="3414410" y="4943192"/>
            <a:ext cx="1827546" cy="278591"/>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776C478-63E6-4D52-9340-339EADD477DE}"/>
              </a:ext>
            </a:extLst>
          </p:cNvPr>
          <p:cNvSpPr/>
          <p:nvPr/>
        </p:nvSpPr>
        <p:spPr>
          <a:xfrm>
            <a:off x="3394954" y="1461402"/>
            <a:ext cx="1410510" cy="2274019"/>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Connecteur droit avec flèche 17">
            <a:extLst>
              <a:ext uri="{FF2B5EF4-FFF2-40B4-BE49-F238E27FC236}">
                <a16:creationId xmlns:a16="http://schemas.microsoft.com/office/drawing/2014/main" id="{6535158A-20DA-C38F-96BE-32B59A879D0E}"/>
              </a:ext>
            </a:extLst>
          </p:cNvPr>
          <p:cNvCxnSpPr>
            <a:cxnSpLocks/>
          </p:cNvCxnSpPr>
          <p:nvPr/>
        </p:nvCxnSpPr>
        <p:spPr>
          <a:xfrm flipH="1">
            <a:off x="2643531" y="1960446"/>
            <a:ext cx="75142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EF84F4C9-F829-CCF5-5C42-B83720E4C05E}"/>
              </a:ext>
            </a:extLst>
          </p:cNvPr>
          <p:cNvCxnSpPr>
            <a:cxnSpLocks/>
            <a:stCxn id="11" idx="1"/>
          </p:cNvCxnSpPr>
          <p:nvPr/>
        </p:nvCxnSpPr>
        <p:spPr>
          <a:xfrm flipH="1" flipV="1">
            <a:off x="2136618" y="4590107"/>
            <a:ext cx="1277792" cy="49238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96125B98-35CD-ED26-EBAF-E8A892177A5F}"/>
              </a:ext>
            </a:extLst>
          </p:cNvPr>
          <p:cNvSpPr txBox="1"/>
          <p:nvPr/>
        </p:nvSpPr>
        <p:spPr>
          <a:xfrm>
            <a:off x="0" y="6550223"/>
            <a:ext cx="2054409" cy="307777"/>
          </a:xfrm>
          <a:prstGeom prst="rect">
            <a:avLst/>
          </a:prstGeom>
          <a:noFill/>
        </p:spPr>
        <p:txBody>
          <a:bodyPr wrap="none" rtlCol="0">
            <a:spAutoFit/>
          </a:bodyPr>
          <a:lstStyle/>
          <a:p>
            <a:r>
              <a:rPr lang="fr-FR" sz="1400" dirty="0"/>
              <a:t>© GIP ATGeRi Juillet 2024</a:t>
            </a:r>
          </a:p>
        </p:txBody>
      </p:sp>
      <p:sp>
        <p:nvSpPr>
          <p:cNvPr id="29" name="Espace réservé du numéro de diapositive 2">
            <a:extLst>
              <a:ext uri="{FF2B5EF4-FFF2-40B4-BE49-F238E27FC236}">
                <a16:creationId xmlns:a16="http://schemas.microsoft.com/office/drawing/2014/main" id="{B640AB36-E64B-A74C-8A72-A12C57C71DE9}"/>
              </a:ext>
            </a:extLst>
          </p:cNvPr>
          <p:cNvSpPr>
            <a:spLocks noGrp="1"/>
          </p:cNvSpPr>
          <p:nvPr>
            <p:ph type="sldNum" sz="quarter" idx="12"/>
          </p:nvPr>
        </p:nvSpPr>
        <p:spPr>
          <a:xfrm>
            <a:off x="9448800" y="6502603"/>
            <a:ext cx="2743200" cy="365125"/>
          </a:xfrm>
        </p:spPr>
        <p:txBody>
          <a:bodyPr/>
          <a:lstStyle/>
          <a:p>
            <a:fld id="{622E19BC-3DB7-4894-880A-8C5995039174}" type="slidenum">
              <a:rPr lang="fr-FR" smtClean="0"/>
              <a:t>20</a:t>
            </a:fld>
            <a:endParaRPr lang="fr-FR" dirty="0"/>
          </a:p>
        </p:txBody>
      </p:sp>
      <p:sp>
        <p:nvSpPr>
          <p:cNvPr id="7" name="Rectangle 6">
            <a:extLst>
              <a:ext uri="{FF2B5EF4-FFF2-40B4-BE49-F238E27FC236}">
                <a16:creationId xmlns:a16="http://schemas.microsoft.com/office/drawing/2014/main" id="{8BC2E306-410C-56BA-A46F-F258F820CF50}"/>
              </a:ext>
            </a:extLst>
          </p:cNvPr>
          <p:cNvSpPr/>
          <p:nvPr/>
        </p:nvSpPr>
        <p:spPr>
          <a:xfrm>
            <a:off x="2896596" y="757550"/>
            <a:ext cx="498358" cy="353932"/>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 name="Connecteur droit avec flèche 7">
            <a:extLst>
              <a:ext uri="{FF2B5EF4-FFF2-40B4-BE49-F238E27FC236}">
                <a16:creationId xmlns:a16="http://schemas.microsoft.com/office/drawing/2014/main" id="{E98A249D-3903-E3B0-3FE3-4896E06B6CF8}"/>
              </a:ext>
            </a:extLst>
          </p:cNvPr>
          <p:cNvCxnSpPr>
            <a:cxnSpLocks/>
            <a:stCxn id="7" idx="1"/>
          </p:cNvCxnSpPr>
          <p:nvPr/>
        </p:nvCxnSpPr>
        <p:spPr>
          <a:xfrm flipH="1">
            <a:off x="2392699" y="934516"/>
            <a:ext cx="503897" cy="3875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itre 1">
            <a:extLst>
              <a:ext uri="{FF2B5EF4-FFF2-40B4-BE49-F238E27FC236}">
                <a16:creationId xmlns:a16="http://schemas.microsoft.com/office/drawing/2014/main" id="{41F84977-D76D-291B-62E0-CF2CFEE52573}"/>
              </a:ext>
            </a:extLst>
          </p:cNvPr>
          <p:cNvSpPr>
            <a:spLocks noGrp="1"/>
          </p:cNvSpPr>
          <p:nvPr>
            <p:ph type="title"/>
          </p:nvPr>
        </p:nvSpPr>
        <p:spPr>
          <a:xfrm>
            <a:off x="838200" y="118943"/>
            <a:ext cx="10515600" cy="549274"/>
          </a:xfrm>
        </p:spPr>
        <p:txBody>
          <a:bodyPr>
            <a:normAutofit/>
          </a:bodyPr>
          <a:lstStyle/>
          <a:p>
            <a:r>
              <a:rPr lang="fr-FR" dirty="0"/>
              <a:t>8 - COUCHES ANALYTIQUES DISPONIBLES</a:t>
            </a:r>
          </a:p>
        </p:txBody>
      </p:sp>
      <p:sp>
        <p:nvSpPr>
          <p:cNvPr id="2" name="ZoneTexte 1">
            <a:extLst>
              <a:ext uri="{FF2B5EF4-FFF2-40B4-BE49-F238E27FC236}">
                <a16:creationId xmlns:a16="http://schemas.microsoft.com/office/drawing/2014/main" id="{08A00355-4E00-F00B-836A-F99EA8DB2F94}"/>
              </a:ext>
            </a:extLst>
          </p:cNvPr>
          <p:cNvSpPr txBox="1"/>
          <p:nvPr/>
        </p:nvSpPr>
        <p:spPr>
          <a:xfrm>
            <a:off x="9829379" y="108679"/>
            <a:ext cx="23134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RÉFÉRENT DE TERRAIN</a:t>
            </a:r>
          </a:p>
        </p:txBody>
      </p:sp>
    </p:spTree>
    <p:extLst>
      <p:ext uri="{BB962C8B-B14F-4D97-AF65-F5344CB8AC3E}">
        <p14:creationId xmlns:p14="http://schemas.microsoft.com/office/powerpoint/2010/main" val="3799203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F1C192F-F8DE-E564-9C84-3048C46E463F}"/>
              </a:ext>
            </a:extLst>
          </p:cNvPr>
          <p:cNvPicPr>
            <a:picLocks noChangeAspect="1"/>
          </p:cNvPicPr>
          <p:nvPr/>
        </p:nvPicPr>
        <p:blipFill>
          <a:blip r:embed="rId3"/>
          <a:stretch>
            <a:fillRect/>
          </a:stretch>
        </p:blipFill>
        <p:spPr>
          <a:xfrm>
            <a:off x="86768" y="967229"/>
            <a:ext cx="7190225" cy="5389123"/>
          </a:xfrm>
          <a:prstGeom prst="rect">
            <a:avLst/>
          </a:prstGeom>
        </p:spPr>
      </p:pic>
      <p:sp>
        <p:nvSpPr>
          <p:cNvPr id="9" name="ZoneTexte 8">
            <a:extLst>
              <a:ext uri="{FF2B5EF4-FFF2-40B4-BE49-F238E27FC236}">
                <a16:creationId xmlns:a16="http://schemas.microsoft.com/office/drawing/2014/main" id="{F3CB0CEF-BF6F-3322-D066-A6E12EDBBA9C}"/>
              </a:ext>
            </a:extLst>
          </p:cNvPr>
          <p:cNvSpPr txBox="1"/>
          <p:nvPr/>
        </p:nvSpPr>
        <p:spPr>
          <a:xfrm>
            <a:off x="7451346" y="1891608"/>
            <a:ext cx="4631148" cy="4247317"/>
          </a:xfrm>
          <a:prstGeom prst="rect">
            <a:avLst/>
          </a:prstGeom>
          <a:solidFill>
            <a:schemeClr val="accent2">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Pour imprimer une carte sous format PDF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 impression » pour imprimer une carte de l’endroit de votre choix.</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Saisir un titre, éventuellement des commentaires.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Vous pouvez choisir au choix l’orientation paysage ou portrait, matérialisée par un cadre orange sur la carte, que vous pouvez déplacer à la souris en cliquant sur sa bordure (des tirets rouges apparaissent).</a:t>
            </a:r>
          </a:p>
        </p:txBody>
      </p:sp>
      <p:sp>
        <p:nvSpPr>
          <p:cNvPr id="26" name="Espace réservé du numéro de diapositive 5">
            <a:extLst>
              <a:ext uri="{FF2B5EF4-FFF2-40B4-BE49-F238E27FC236}">
                <a16:creationId xmlns:a16="http://schemas.microsoft.com/office/drawing/2014/main" id="{6F3A14B0-3E47-9F15-E2DE-31AB1D265CE7}"/>
              </a:ext>
            </a:extLst>
          </p:cNvPr>
          <p:cNvSpPr>
            <a:spLocks noGrp="1"/>
          </p:cNvSpPr>
          <p:nvPr>
            <p:ph type="sldNum" sz="quarter" idx="12"/>
          </p:nvPr>
        </p:nvSpPr>
        <p:spPr>
          <a:xfrm>
            <a:off x="8610600" y="635635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7" name="ZoneTexte 26">
            <a:extLst>
              <a:ext uri="{FF2B5EF4-FFF2-40B4-BE49-F238E27FC236}">
                <a16:creationId xmlns:a16="http://schemas.microsoft.com/office/drawing/2014/main" id="{C2C6D1FF-BA4F-CB32-AF5B-95619F5EBD95}"/>
              </a:ext>
            </a:extLst>
          </p:cNvPr>
          <p:cNvSpPr txBox="1"/>
          <p:nvPr/>
        </p:nvSpPr>
        <p:spPr>
          <a:xfrm>
            <a:off x="0" y="6550223"/>
            <a:ext cx="2054409" cy="307777"/>
          </a:xfrm>
          <a:prstGeom prst="rect">
            <a:avLst/>
          </a:prstGeom>
          <a:noFill/>
        </p:spPr>
        <p:txBody>
          <a:bodyPr wrap="none" rtlCol="0">
            <a:spAutoFit/>
          </a:bodyPr>
          <a:lstStyle/>
          <a:p>
            <a:r>
              <a:rPr lang="fr-FR" sz="1400" dirty="0"/>
              <a:t>© GIP ATGeRi Juillet 2024</a:t>
            </a:r>
          </a:p>
        </p:txBody>
      </p:sp>
      <p:sp>
        <p:nvSpPr>
          <p:cNvPr id="28" name="Espace réservé du numéro de diapositive 2">
            <a:extLst>
              <a:ext uri="{FF2B5EF4-FFF2-40B4-BE49-F238E27FC236}">
                <a16:creationId xmlns:a16="http://schemas.microsoft.com/office/drawing/2014/main" id="{48641EFF-6650-CD46-A81F-BA56981217B6}"/>
              </a:ext>
            </a:extLst>
          </p:cNvPr>
          <p:cNvSpPr txBox="1">
            <a:spLocks/>
          </p:cNvSpPr>
          <p:nvPr/>
        </p:nvSpPr>
        <p:spPr>
          <a:xfrm>
            <a:off x="9448800" y="6502603"/>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2E19BC-3DB7-4894-880A-8C5995039174}" type="slidenum">
              <a:rPr lang="fr-FR" smtClean="0"/>
              <a:pPr/>
              <a:t>21</a:t>
            </a:fld>
            <a:endParaRPr lang="fr-FR" dirty="0"/>
          </a:p>
        </p:txBody>
      </p:sp>
      <p:sp>
        <p:nvSpPr>
          <p:cNvPr id="8" name="Rectangle 7">
            <a:extLst>
              <a:ext uri="{FF2B5EF4-FFF2-40B4-BE49-F238E27FC236}">
                <a16:creationId xmlns:a16="http://schemas.microsoft.com/office/drawing/2014/main" id="{AE1F14D0-DDD8-0B78-CD40-CA12FA7EF817}"/>
              </a:ext>
            </a:extLst>
          </p:cNvPr>
          <p:cNvSpPr/>
          <p:nvPr/>
        </p:nvSpPr>
        <p:spPr>
          <a:xfrm>
            <a:off x="6906636" y="1660401"/>
            <a:ext cx="437745" cy="431046"/>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48B1A7C5-F76F-3751-CB8C-C4398BCF901B}"/>
              </a:ext>
            </a:extLst>
          </p:cNvPr>
          <p:cNvSpPr txBox="1"/>
          <p:nvPr/>
        </p:nvSpPr>
        <p:spPr>
          <a:xfrm>
            <a:off x="9897901" y="-48143"/>
            <a:ext cx="23134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RÉFÉRENT DE TERRAIN</a:t>
            </a:r>
          </a:p>
        </p:txBody>
      </p:sp>
      <p:sp>
        <p:nvSpPr>
          <p:cNvPr id="5" name="Titre 1">
            <a:extLst>
              <a:ext uri="{FF2B5EF4-FFF2-40B4-BE49-F238E27FC236}">
                <a16:creationId xmlns:a16="http://schemas.microsoft.com/office/drawing/2014/main" id="{D6CF969A-5059-DF12-72BC-42BB9C240AAB}"/>
              </a:ext>
            </a:extLst>
          </p:cNvPr>
          <p:cNvSpPr txBox="1">
            <a:spLocks/>
          </p:cNvSpPr>
          <p:nvPr/>
        </p:nvSpPr>
        <p:spPr>
          <a:xfrm>
            <a:off x="1023650" y="136523"/>
            <a:ext cx="10515600" cy="54927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0"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rPr>
              <a:t>9 - BONNES PRATIQUES POUR L’IMPRESSION</a:t>
            </a:r>
          </a:p>
        </p:txBody>
      </p:sp>
    </p:spTree>
    <p:extLst>
      <p:ext uri="{BB962C8B-B14F-4D97-AF65-F5344CB8AC3E}">
        <p14:creationId xmlns:p14="http://schemas.microsoft.com/office/powerpoint/2010/main" val="2248775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AAB75FAC-1EDA-7933-AE79-BC10E74EC61E}"/>
              </a:ext>
            </a:extLst>
          </p:cNvPr>
          <p:cNvPicPr>
            <a:picLocks noChangeAspect="1"/>
          </p:cNvPicPr>
          <p:nvPr/>
        </p:nvPicPr>
        <p:blipFill>
          <a:blip r:embed="rId3"/>
          <a:stretch>
            <a:fillRect/>
          </a:stretch>
        </p:blipFill>
        <p:spPr>
          <a:xfrm>
            <a:off x="8617945" y="2030349"/>
            <a:ext cx="3352800" cy="1219200"/>
          </a:xfrm>
          <a:prstGeom prst="rect">
            <a:avLst/>
          </a:prstGeom>
        </p:spPr>
      </p:pic>
      <p:sp>
        <p:nvSpPr>
          <p:cNvPr id="2" name="ZoneTexte 1">
            <a:extLst>
              <a:ext uri="{FF2B5EF4-FFF2-40B4-BE49-F238E27FC236}">
                <a16:creationId xmlns:a16="http://schemas.microsoft.com/office/drawing/2014/main" id="{C94B8E62-24AE-8E21-9042-537D966F514D}"/>
              </a:ext>
            </a:extLst>
          </p:cNvPr>
          <p:cNvSpPr txBox="1"/>
          <p:nvPr/>
        </p:nvSpPr>
        <p:spPr>
          <a:xfrm>
            <a:off x="221255" y="1997839"/>
            <a:ext cx="8272743" cy="2585323"/>
          </a:xfrm>
          <a:prstGeom prst="rect">
            <a:avLst/>
          </a:prstGeom>
          <a:solidFill>
            <a:schemeClr val="accent2">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Quelques informations concernant l’impression </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couche « estimations de dégâts paramétrées » ne s’affiche pas lors de l’impression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Les vues aériennes ne s’affichent pas lors de l’impression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Il est possible d’afficher le plan IGN et le parcellaire Express de l’IGN en même temps lors de l’impression à condition de diminuer son taux d’opacité.</a:t>
            </a:r>
          </a:p>
        </p:txBody>
      </p:sp>
      <p:sp>
        <p:nvSpPr>
          <p:cNvPr id="4" name="Rectangle 3">
            <a:extLst>
              <a:ext uri="{FF2B5EF4-FFF2-40B4-BE49-F238E27FC236}">
                <a16:creationId xmlns:a16="http://schemas.microsoft.com/office/drawing/2014/main" id="{74DDBD09-8864-0F33-D779-24F5A894DD6D}"/>
              </a:ext>
            </a:extLst>
          </p:cNvPr>
          <p:cNvSpPr/>
          <p:nvPr/>
        </p:nvSpPr>
        <p:spPr>
          <a:xfrm>
            <a:off x="8823554" y="2224957"/>
            <a:ext cx="275422" cy="264405"/>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CB40B54E-841E-0BF0-BB3D-6FF8889B662F}"/>
              </a:ext>
            </a:extLst>
          </p:cNvPr>
          <p:cNvSpPr txBox="1"/>
          <p:nvPr/>
        </p:nvSpPr>
        <p:spPr>
          <a:xfrm>
            <a:off x="9163280" y="3762352"/>
            <a:ext cx="2375970" cy="1077218"/>
          </a:xfrm>
          <a:prstGeom prst="rect">
            <a:avLst/>
          </a:prstGeom>
          <a:solidFill>
            <a:schemeClr val="accent2">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 Changer l’opacité » pour régler l’opacité de la couche sélectionnée.</a:t>
            </a:r>
          </a:p>
        </p:txBody>
      </p:sp>
      <p:cxnSp>
        <p:nvCxnSpPr>
          <p:cNvPr id="7" name="Connecteur droit avec flèche 6">
            <a:extLst>
              <a:ext uri="{FF2B5EF4-FFF2-40B4-BE49-F238E27FC236}">
                <a16:creationId xmlns:a16="http://schemas.microsoft.com/office/drawing/2014/main" id="{5BF59D72-75ED-701B-757D-C3AE03922EB3}"/>
              </a:ext>
            </a:extLst>
          </p:cNvPr>
          <p:cNvCxnSpPr>
            <a:cxnSpLocks/>
          </p:cNvCxnSpPr>
          <p:nvPr/>
        </p:nvCxnSpPr>
        <p:spPr>
          <a:xfrm>
            <a:off x="8961265" y="2489362"/>
            <a:ext cx="261658" cy="127299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C97833E0-7E01-073D-8B57-A16ECA24B469}"/>
              </a:ext>
            </a:extLst>
          </p:cNvPr>
          <p:cNvSpPr txBox="1"/>
          <p:nvPr/>
        </p:nvSpPr>
        <p:spPr>
          <a:xfrm>
            <a:off x="0" y="6550223"/>
            <a:ext cx="2054409" cy="307777"/>
          </a:xfrm>
          <a:prstGeom prst="rect">
            <a:avLst/>
          </a:prstGeom>
          <a:noFill/>
        </p:spPr>
        <p:txBody>
          <a:bodyPr wrap="none" rtlCol="0">
            <a:spAutoFit/>
          </a:bodyPr>
          <a:lstStyle/>
          <a:p>
            <a:r>
              <a:rPr lang="fr-FR" sz="1400" dirty="0"/>
              <a:t>© GIP ATGeRi Juillet 2024</a:t>
            </a:r>
          </a:p>
        </p:txBody>
      </p:sp>
      <p:sp>
        <p:nvSpPr>
          <p:cNvPr id="9" name="Espace réservé du numéro de diapositive 2">
            <a:extLst>
              <a:ext uri="{FF2B5EF4-FFF2-40B4-BE49-F238E27FC236}">
                <a16:creationId xmlns:a16="http://schemas.microsoft.com/office/drawing/2014/main" id="{DAD3A651-78EC-6D72-3BB6-2F5F8F31867B}"/>
              </a:ext>
            </a:extLst>
          </p:cNvPr>
          <p:cNvSpPr>
            <a:spLocks noGrp="1"/>
          </p:cNvSpPr>
          <p:nvPr>
            <p:ph type="sldNum" sz="quarter" idx="12"/>
          </p:nvPr>
        </p:nvSpPr>
        <p:spPr>
          <a:xfrm>
            <a:off x="9448800" y="6502603"/>
            <a:ext cx="2743200" cy="365125"/>
          </a:xfrm>
        </p:spPr>
        <p:txBody>
          <a:bodyPr/>
          <a:lstStyle/>
          <a:p>
            <a:fld id="{622E19BC-3DB7-4894-880A-8C5995039174}" type="slidenum">
              <a:rPr lang="fr-FR" smtClean="0"/>
              <a:t>22</a:t>
            </a:fld>
            <a:endParaRPr lang="fr-FR" dirty="0"/>
          </a:p>
        </p:txBody>
      </p:sp>
      <p:sp>
        <p:nvSpPr>
          <p:cNvPr id="5" name="ZoneTexte 4">
            <a:extLst>
              <a:ext uri="{FF2B5EF4-FFF2-40B4-BE49-F238E27FC236}">
                <a16:creationId xmlns:a16="http://schemas.microsoft.com/office/drawing/2014/main" id="{F4FCDBFB-60C5-A18D-C5EE-1CBB529AC7F4}"/>
              </a:ext>
            </a:extLst>
          </p:cNvPr>
          <p:cNvSpPr txBox="1"/>
          <p:nvPr/>
        </p:nvSpPr>
        <p:spPr>
          <a:xfrm>
            <a:off x="9897901" y="-48143"/>
            <a:ext cx="23134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RÉFÉRENT DE TERRAIN</a:t>
            </a:r>
          </a:p>
        </p:txBody>
      </p:sp>
      <p:sp>
        <p:nvSpPr>
          <p:cNvPr id="10" name="Titre 1">
            <a:extLst>
              <a:ext uri="{FF2B5EF4-FFF2-40B4-BE49-F238E27FC236}">
                <a16:creationId xmlns:a16="http://schemas.microsoft.com/office/drawing/2014/main" id="{7C253D93-F087-1EE0-B8A6-F59F2C4FCB5C}"/>
              </a:ext>
            </a:extLst>
          </p:cNvPr>
          <p:cNvSpPr txBox="1">
            <a:spLocks/>
          </p:cNvSpPr>
          <p:nvPr/>
        </p:nvSpPr>
        <p:spPr>
          <a:xfrm>
            <a:off x="1023650" y="136523"/>
            <a:ext cx="10515600" cy="54927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0"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rPr>
              <a:t>9 - BONNES PRATIQUES POUR L’IMPRESSION</a:t>
            </a:r>
          </a:p>
        </p:txBody>
      </p:sp>
    </p:spTree>
    <p:extLst>
      <p:ext uri="{BB962C8B-B14F-4D97-AF65-F5344CB8AC3E}">
        <p14:creationId xmlns:p14="http://schemas.microsoft.com/office/powerpoint/2010/main" val="1831674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5FD2EBB0-5780-F46D-DC1C-CA310ABFC4BD}"/>
              </a:ext>
            </a:extLst>
          </p:cNvPr>
          <p:cNvPicPr>
            <a:picLocks noChangeAspect="1"/>
          </p:cNvPicPr>
          <p:nvPr/>
        </p:nvPicPr>
        <p:blipFill>
          <a:blip r:embed="rId3"/>
          <a:stretch>
            <a:fillRect/>
          </a:stretch>
        </p:blipFill>
        <p:spPr>
          <a:xfrm>
            <a:off x="4747469" y="873569"/>
            <a:ext cx="3044090" cy="2568632"/>
          </a:xfrm>
          <a:prstGeom prst="rect">
            <a:avLst/>
          </a:prstGeom>
        </p:spPr>
      </p:pic>
      <p:pic>
        <p:nvPicPr>
          <p:cNvPr id="11" name="Image 10">
            <a:extLst>
              <a:ext uri="{FF2B5EF4-FFF2-40B4-BE49-F238E27FC236}">
                <a16:creationId xmlns:a16="http://schemas.microsoft.com/office/drawing/2014/main" id="{E0719177-960C-E344-0A27-B9CF8B231F12}"/>
              </a:ext>
            </a:extLst>
          </p:cNvPr>
          <p:cNvPicPr>
            <a:picLocks noChangeAspect="1"/>
          </p:cNvPicPr>
          <p:nvPr/>
        </p:nvPicPr>
        <p:blipFill>
          <a:blip r:embed="rId4"/>
          <a:stretch>
            <a:fillRect/>
          </a:stretch>
        </p:blipFill>
        <p:spPr>
          <a:xfrm>
            <a:off x="9280673" y="809806"/>
            <a:ext cx="2373737" cy="5492811"/>
          </a:xfrm>
          <a:prstGeom prst="rect">
            <a:avLst/>
          </a:prstGeom>
        </p:spPr>
      </p:pic>
      <p:pic>
        <p:nvPicPr>
          <p:cNvPr id="5" name="Image 4">
            <a:extLst>
              <a:ext uri="{FF2B5EF4-FFF2-40B4-BE49-F238E27FC236}">
                <a16:creationId xmlns:a16="http://schemas.microsoft.com/office/drawing/2014/main" id="{CC867C4C-4790-4D72-E946-5F74CCE42E76}"/>
              </a:ext>
            </a:extLst>
          </p:cNvPr>
          <p:cNvPicPr>
            <a:picLocks noChangeAspect="1"/>
          </p:cNvPicPr>
          <p:nvPr/>
        </p:nvPicPr>
        <p:blipFill rotWithShape="1">
          <a:blip r:embed="rId5"/>
          <a:srcRect l="54776"/>
          <a:stretch/>
        </p:blipFill>
        <p:spPr>
          <a:xfrm>
            <a:off x="321558" y="791398"/>
            <a:ext cx="4157805" cy="4383917"/>
          </a:xfrm>
          <a:prstGeom prst="rect">
            <a:avLst/>
          </a:prstGeom>
        </p:spPr>
      </p:pic>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18" name="Rectangle 17">
            <a:extLst>
              <a:ext uri="{FF2B5EF4-FFF2-40B4-BE49-F238E27FC236}">
                <a16:creationId xmlns:a16="http://schemas.microsoft.com/office/drawing/2014/main" id="{CD4F8B43-1B12-4506-95E9-208B6498AC1B}"/>
              </a:ext>
            </a:extLst>
          </p:cNvPr>
          <p:cNvSpPr/>
          <p:nvPr/>
        </p:nvSpPr>
        <p:spPr>
          <a:xfrm>
            <a:off x="2136932" y="2000413"/>
            <a:ext cx="1577229" cy="23374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9" name="Connecteur droit avec flèche 18">
            <a:extLst>
              <a:ext uri="{FF2B5EF4-FFF2-40B4-BE49-F238E27FC236}">
                <a16:creationId xmlns:a16="http://schemas.microsoft.com/office/drawing/2014/main" id="{3A75B78E-F3DA-4E54-BA7F-DFD2585F14AE}"/>
              </a:ext>
            </a:extLst>
          </p:cNvPr>
          <p:cNvCxnSpPr>
            <a:cxnSpLocks/>
          </p:cNvCxnSpPr>
          <p:nvPr/>
        </p:nvCxnSpPr>
        <p:spPr>
          <a:xfrm>
            <a:off x="3170239" y="2234153"/>
            <a:ext cx="0" cy="31485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F1F79CA7-90D1-488B-9311-AE6785149C9C}"/>
              </a:ext>
            </a:extLst>
          </p:cNvPr>
          <p:cNvSpPr txBox="1"/>
          <p:nvPr/>
        </p:nvSpPr>
        <p:spPr>
          <a:xfrm>
            <a:off x="45787" y="5454034"/>
            <a:ext cx="3843166" cy="830997"/>
          </a:xfrm>
          <a:prstGeom prst="rect">
            <a:avLst/>
          </a:prstGeom>
          <a:solidFill>
            <a:schemeClr val="accent2">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Cliquez sur « Saisies» puis « Ilots de reboisement interrogeable » pour saisir un îlot de reboisement.</a:t>
            </a:r>
          </a:p>
        </p:txBody>
      </p:sp>
      <p:sp>
        <p:nvSpPr>
          <p:cNvPr id="22" name="ZoneTexte 21">
            <a:extLst>
              <a:ext uri="{FF2B5EF4-FFF2-40B4-BE49-F238E27FC236}">
                <a16:creationId xmlns:a16="http://schemas.microsoft.com/office/drawing/2014/main" id="{8B2A8230-2B39-449F-900C-034FD8831A8C}"/>
              </a:ext>
            </a:extLst>
          </p:cNvPr>
          <p:cNvSpPr txBox="1"/>
          <p:nvPr/>
        </p:nvSpPr>
        <p:spPr>
          <a:xfrm>
            <a:off x="4469364" y="3641333"/>
            <a:ext cx="4550803" cy="3046988"/>
          </a:xfrm>
          <a:prstGeom prst="rect">
            <a:avLst/>
          </a:prstGeom>
          <a:solidFill>
            <a:schemeClr val="accent2">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Dessiner l’îlot puis cliquez sur « Valider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prstClr val="black"/>
                </a:solidFill>
                <a:latin typeface="Arial" panose="020B0604020202020204" pitchFamily="34" charset="0"/>
                <a:cs typeface="Arial" panose="020B0604020202020204" pitchFamily="34" charset="0"/>
              </a:rPr>
              <a:t>3. </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Renseigner le nom des essences, le mode de régénération, l’année de mise en place, la présence d’une protection contre le gibier et le statut des travaux (prévisionnel, réalisé).</a:t>
            </a:r>
            <a:endParaRPr kumimoji="0" lang="fr-FR"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Cliquez sur « Terminer» pour enregistrer votre îlot de reboisement.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Pour modifier ou supprimer un îlot de reboisement, se positionner dessus puis cliquer sur      en haut de la carte.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5. En tant que référent, je peux consulter les informations techniques de tous les îlots.</a:t>
            </a:r>
          </a:p>
        </p:txBody>
      </p:sp>
      <p:sp>
        <p:nvSpPr>
          <p:cNvPr id="23" name="Rectangle 22">
            <a:extLst>
              <a:ext uri="{FF2B5EF4-FFF2-40B4-BE49-F238E27FC236}">
                <a16:creationId xmlns:a16="http://schemas.microsoft.com/office/drawing/2014/main" id="{90E92F0E-2780-47EE-9790-1A89EDE7B1BE}"/>
              </a:ext>
            </a:extLst>
          </p:cNvPr>
          <p:cNvSpPr/>
          <p:nvPr/>
        </p:nvSpPr>
        <p:spPr>
          <a:xfrm>
            <a:off x="6525034" y="1253145"/>
            <a:ext cx="601629" cy="283424"/>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7" name="Connecteur droit avec flèche 26">
            <a:extLst>
              <a:ext uri="{FF2B5EF4-FFF2-40B4-BE49-F238E27FC236}">
                <a16:creationId xmlns:a16="http://schemas.microsoft.com/office/drawing/2014/main" id="{F1A295E8-073C-4A74-A1F7-2863DD04B003}"/>
              </a:ext>
            </a:extLst>
          </p:cNvPr>
          <p:cNvCxnSpPr>
            <a:cxnSpLocks/>
          </p:cNvCxnSpPr>
          <p:nvPr/>
        </p:nvCxnSpPr>
        <p:spPr>
          <a:xfrm>
            <a:off x="6817585" y="1536569"/>
            <a:ext cx="0" cy="20361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Espace réservé du numéro de diapositive 20">
            <a:extLst>
              <a:ext uri="{FF2B5EF4-FFF2-40B4-BE49-F238E27FC236}">
                <a16:creationId xmlns:a16="http://schemas.microsoft.com/office/drawing/2014/main" id="{F7FE97E8-7580-479B-A3AD-3C87DF55CA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443B9D3-9264-BFAA-29C5-B2B6068930EB}"/>
              </a:ext>
            </a:extLst>
          </p:cNvPr>
          <p:cNvSpPr/>
          <p:nvPr/>
        </p:nvSpPr>
        <p:spPr>
          <a:xfrm>
            <a:off x="10600670" y="5727820"/>
            <a:ext cx="601629" cy="283424"/>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4" name="Connecteur droit avec flèche 13">
            <a:extLst>
              <a:ext uri="{FF2B5EF4-FFF2-40B4-BE49-F238E27FC236}">
                <a16:creationId xmlns:a16="http://schemas.microsoft.com/office/drawing/2014/main" id="{0CA33D03-675F-0716-DAD6-FCA5CF783313}"/>
              </a:ext>
            </a:extLst>
          </p:cNvPr>
          <p:cNvCxnSpPr>
            <a:cxnSpLocks/>
          </p:cNvCxnSpPr>
          <p:nvPr/>
        </p:nvCxnSpPr>
        <p:spPr>
          <a:xfrm flipH="1" flipV="1">
            <a:off x="8512404" y="5149171"/>
            <a:ext cx="2088266" cy="7203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6" name="Image 25">
            <a:extLst>
              <a:ext uri="{FF2B5EF4-FFF2-40B4-BE49-F238E27FC236}">
                <a16:creationId xmlns:a16="http://schemas.microsoft.com/office/drawing/2014/main" id="{38A3B941-FBA8-2C46-EF25-8872FD0B3728}"/>
              </a:ext>
            </a:extLst>
          </p:cNvPr>
          <p:cNvPicPr>
            <a:picLocks noChangeAspect="1"/>
          </p:cNvPicPr>
          <p:nvPr/>
        </p:nvPicPr>
        <p:blipFill>
          <a:blip r:embed="rId6"/>
          <a:stretch>
            <a:fillRect/>
          </a:stretch>
        </p:blipFill>
        <p:spPr>
          <a:xfrm>
            <a:off x="4866889" y="5886796"/>
            <a:ext cx="302334" cy="279078"/>
          </a:xfrm>
          <a:prstGeom prst="rect">
            <a:avLst/>
          </a:prstGeom>
        </p:spPr>
      </p:pic>
      <p:sp>
        <p:nvSpPr>
          <p:cNvPr id="8" name="Titre 1">
            <a:extLst>
              <a:ext uri="{FF2B5EF4-FFF2-40B4-BE49-F238E27FC236}">
                <a16:creationId xmlns:a16="http://schemas.microsoft.com/office/drawing/2014/main" id="{C8D22416-8FDF-03B2-0CC9-7E86B66B933C}"/>
              </a:ext>
            </a:extLst>
          </p:cNvPr>
          <p:cNvSpPr>
            <a:spLocks noGrp="1"/>
          </p:cNvSpPr>
          <p:nvPr>
            <p:ph type="title"/>
          </p:nvPr>
        </p:nvSpPr>
        <p:spPr>
          <a:xfrm>
            <a:off x="838200" y="118943"/>
            <a:ext cx="10515600" cy="549274"/>
          </a:xfrm>
        </p:spPr>
        <p:txBody>
          <a:bodyPr>
            <a:normAutofit/>
          </a:bodyPr>
          <a:lstStyle/>
          <a:p>
            <a:r>
              <a:rPr lang="fr-FR" dirty="0"/>
              <a:t>10 - SAISIR DES ÎLOTS DE REBOISEMENT</a:t>
            </a:r>
          </a:p>
        </p:txBody>
      </p:sp>
      <p:sp>
        <p:nvSpPr>
          <p:cNvPr id="10" name="ZoneTexte 9">
            <a:extLst>
              <a:ext uri="{FF2B5EF4-FFF2-40B4-BE49-F238E27FC236}">
                <a16:creationId xmlns:a16="http://schemas.microsoft.com/office/drawing/2014/main" id="{51477023-565B-9E3F-81F9-C672D63A8D74}"/>
              </a:ext>
            </a:extLst>
          </p:cNvPr>
          <p:cNvSpPr txBox="1"/>
          <p:nvPr/>
        </p:nvSpPr>
        <p:spPr>
          <a:xfrm>
            <a:off x="9777675" y="118943"/>
            <a:ext cx="23134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RÉFÉRENT DE TERRAIN</a:t>
            </a:r>
          </a:p>
        </p:txBody>
      </p:sp>
    </p:spTree>
    <p:extLst>
      <p:ext uri="{BB962C8B-B14F-4D97-AF65-F5344CB8AC3E}">
        <p14:creationId xmlns:p14="http://schemas.microsoft.com/office/powerpoint/2010/main" val="3092998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3" name="ZoneTexte 2">
            <a:extLst>
              <a:ext uri="{FF2B5EF4-FFF2-40B4-BE49-F238E27FC236}">
                <a16:creationId xmlns:a16="http://schemas.microsoft.com/office/drawing/2014/main" id="{4CCBE7BC-8D60-402F-A885-D6373D93A464}"/>
              </a:ext>
            </a:extLst>
          </p:cNvPr>
          <p:cNvSpPr txBox="1"/>
          <p:nvPr/>
        </p:nvSpPr>
        <p:spPr>
          <a:xfrm>
            <a:off x="550843" y="1218852"/>
            <a:ext cx="11090314" cy="70788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cas de problème technique dans les procédures décrites dans ce document, n’hésitez pas à contacter le GIP ATGeRi : </a:t>
            </a:r>
            <a:r>
              <a:rPr kumimoji="0" lang="fr-FR" sz="20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3"/>
              </a:rPr>
              <a:t>plateforme.nationale.foret.gibier@gipatgeri.fr</a:t>
            </a:r>
            <a:endParaRPr kumimoji="0" lang="fr-FR" sz="20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endParaRPr>
          </a:p>
        </p:txBody>
      </p:sp>
      <p:sp>
        <p:nvSpPr>
          <p:cNvPr id="7" name="Titre 1">
            <a:extLst>
              <a:ext uri="{FF2B5EF4-FFF2-40B4-BE49-F238E27FC236}">
                <a16:creationId xmlns:a16="http://schemas.microsoft.com/office/drawing/2014/main" id="{D26C577D-0103-430B-9F03-EDF060B45CCF}"/>
              </a:ext>
            </a:extLst>
          </p:cNvPr>
          <p:cNvSpPr>
            <a:spLocks noGrp="1"/>
          </p:cNvSpPr>
          <p:nvPr>
            <p:ph type="title"/>
          </p:nvPr>
        </p:nvSpPr>
        <p:spPr>
          <a:xfrm>
            <a:off x="838200" y="118943"/>
            <a:ext cx="10515600" cy="549274"/>
          </a:xfrm>
        </p:spPr>
        <p:txBody>
          <a:bodyPr>
            <a:normAutofit/>
          </a:bodyPr>
          <a:lstStyle/>
          <a:p>
            <a:r>
              <a:rPr lang="fr-FR" dirty="0"/>
              <a:t>11 - CONTACTS</a:t>
            </a:r>
          </a:p>
        </p:txBody>
      </p:sp>
      <p:sp>
        <p:nvSpPr>
          <p:cNvPr id="2" name="Espace réservé du numéro de diapositive 1">
            <a:extLst>
              <a:ext uri="{FF2B5EF4-FFF2-40B4-BE49-F238E27FC236}">
                <a16:creationId xmlns:a16="http://schemas.microsoft.com/office/drawing/2014/main" id="{C02C1967-6BD7-415A-A259-5CA4DEC428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31FB5115-CDB6-4C33-9785-0D6B819233FC}"/>
              </a:ext>
            </a:extLst>
          </p:cNvPr>
          <p:cNvSpPr txBox="1"/>
          <p:nvPr/>
        </p:nvSpPr>
        <p:spPr>
          <a:xfrm>
            <a:off x="9664472" y="108662"/>
            <a:ext cx="23134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RÉFÉRENT DE TERRAIN</a:t>
            </a:r>
          </a:p>
        </p:txBody>
      </p:sp>
    </p:spTree>
    <p:extLst>
      <p:ext uri="{BB962C8B-B14F-4D97-AF65-F5344CB8AC3E}">
        <p14:creationId xmlns:p14="http://schemas.microsoft.com/office/powerpoint/2010/main" val="678283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47E380-DBE3-4A6F-8F6F-BF2CBDEC1AA4}"/>
              </a:ext>
            </a:extLst>
          </p:cNvPr>
          <p:cNvSpPr>
            <a:spLocks noGrp="1"/>
          </p:cNvSpPr>
          <p:nvPr>
            <p:ph type="title"/>
          </p:nvPr>
        </p:nvSpPr>
        <p:spPr>
          <a:xfrm>
            <a:off x="838200" y="126620"/>
            <a:ext cx="10515600" cy="1325563"/>
          </a:xfrm>
        </p:spPr>
        <p:txBody>
          <a:bodyPr/>
          <a:lstStyle/>
          <a:p>
            <a:pPr algn="ctr"/>
            <a:r>
              <a:rPr lang="fr-FR" dirty="0"/>
              <a:t>SOMMAIRE</a:t>
            </a:r>
          </a:p>
        </p:txBody>
      </p:sp>
      <p:sp>
        <p:nvSpPr>
          <p:cNvPr id="4" name="Titre 1">
            <a:extLst>
              <a:ext uri="{FF2B5EF4-FFF2-40B4-BE49-F238E27FC236}">
                <a16:creationId xmlns:a16="http://schemas.microsoft.com/office/drawing/2014/main" id="{C10F1B69-CDC2-4296-968E-F01BB26A6EA4}"/>
              </a:ext>
            </a:extLst>
          </p:cNvPr>
          <p:cNvSpPr txBox="1">
            <a:spLocks/>
          </p:cNvSpPr>
          <p:nvPr/>
        </p:nvSpPr>
        <p:spPr>
          <a:xfrm>
            <a:off x="838200" y="1107441"/>
            <a:ext cx="11069320" cy="5750560"/>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fr-FR" dirty="0">
                <a:hlinkClick r:id="rId2" action="ppaction://hlinksldjump"/>
              </a:rPr>
              <a:t>1. Connexion</a:t>
            </a:r>
            <a:endParaRPr lang="fr-FR" dirty="0"/>
          </a:p>
          <a:p>
            <a:pPr>
              <a:lnSpc>
                <a:spcPct val="120000"/>
              </a:lnSpc>
            </a:pPr>
            <a:r>
              <a:rPr lang="fr-FR" dirty="0">
                <a:hlinkClick r:id="rId3" action="ppaction://hlinksldjump"/>
              </a:rPr>
              <a:t>2. Mon compte</a:t>
            </a:r>
            <a:endParaRPr lang="fr-FR" dirty="0"/>
          </a:p>
          <a:p>
            <a:pPr>
              <a:lnSpc>
                <a:spcPct val="120000"/>
              </a:lnSpc>
            </a:pPr>
            <a:r>
              <a:rPr lang="fr-FR" dirty="0">
                <a:hlinkClick r:id="rId4" action="ppaction://hlinksldjump"/>
              </a:rPr>
              <a:t>3. Généralités</a:t>
            </a:r>
            <a:endParaRPr lang="fr-FR" dirty="0"/>
          </a:p>
          <a:p>
            <a:pPr>
              <a:lnSpc>
                <a:spcPct val="120000"/>
              </a:lnSpc>
            </a:pPr>
            <a:r>
              <a:rPr lang="fr-FR" dirty="0">
                <a:hlinkClick r:id="rId5" action="ppaction://hlinksldjump"/>
              </a:rPr>
              <a:t>4. Accès à la cartographie</a:t>
            </a:r>
            <a:endParaRPr lang="fr-FR" dirty="0"/>
          </a:p>
          <a:p>
            <a:pPr>
              <a:lnSpc>
                <a:spcPct val="120000"/>
              </a:lnSpc>
            </a:pPr>
            <a:r>
              <a:rPr lang="fr-FR" dirty="0">
                <a:hlinkClick r:id="rId6" action="ppaction://hlinksldjump"/>
              </a:rPr>
              <a:t>5. Saisir depuis la cartographie</a:t>
            </a:r>
            <a:endParaRPr lang="fr-FR" dirty="0"/>
          </a:p>
          <a:p>
            <a:pPr>
              <a:lnSpc>
                <a:spcPct val="120000"/>
              </a:lnSpc>
            </a:pPr>
            <a:r>
              <a:rPr lang="fr-FR" dirty="0">
                <a:hlinkClick r:id="rId7" action="ppaction://hlinksldjump"/>
              </a:rPr>
              <a:t>6. Consulter / modifier ses saisies</a:t>
            </a:r>
            <a:endParaRPr lang="fr-FR" dirty="0"/>
          </a:p>
          <a:p>
            <a:pPr>
              <a:lnSpc>
                <a:spcPct val="120000"/>
              </a:lnSpc>
            </a:pPr>
            <a:r>
              <a:rPr lang="fr-FR" dirty="0">
                <a:hlinkClick r:id="rId8" action="ppaction://hlinksldjump"/>
              </a:rPr>
              <a:t>7. Outils de recherche</a:t>
            </a:r>
            <a:endParaRPr lang="fr-FR" dirty="0"/>
          </a:p>
          <a:p>
            <a:pPr>
              <a:lnSpc>
                <a:spcPct val="120000"/>
              </a:lnSpc>
            </a:pPr>
            <a:r>
              <a:rPr lang="fr-FR" dirty="0">
                <a:hlinkClick r:id="rId9" action="ppaction://hlinksldjump"/>
              </a:rPr>
              <a:t>8. Couches analytiques disponibles</a:t>
            </a:r>
            <a:endParaRPr lang="fr-FR" dirty="0"/>
          </a:p>
          <a:p>
            <a:pPr>
              <a:lnSpc>
                <a:spcPct val="120000"/>
              </a:lnSpc>
            </a:pPr>
            <a:r>
              <a:rPr lang="fr-FR" dirty="0">
                <a:hlinkClick r:id="rId10" action="ppaction://hlinksldjump"/>
              </a:rPr>
              <a:t>9. Bonnes pratiques pour l’impression</a:t>
            </a:r>
            <a:endParaRPr lang="fr-FR" dirty="0"/>
          </a:p>
          <a:p>
            <a:pPr>
              <a:lnSpc>
                <a:spcPct val="120000"/>
              </a:lnSpc>
            </a:pPr>
            <a:r>
              <a:rPr lang="fr-FR" dirty="0">
                <a:hlinkClick r:id="rId11" action="ppaction://hlinksldjump"/>
              </a:rPr>
              <a:t>10. Saisir des îlots de reboisement</a:t>
            </a:r>
            <a:endParaRPr lang="fr-FR" dirty="0"/>
          </a:p>
          <a:p>
            <a:endParaRPr lang="fr-FR" dirty="0"/>
          </a:p>
          <a:p>
            <a:r>
              <a:rPr lang="fr-FR" dirty="0">
                <a:hlinkClick r:id="rId12" action="ppaction://hlinksldjump"/>
              </a:rPr>
              <a:t>Contact</a:t>
            </a:r>
            <a:endParaRPr lang="fr-FR" dirty="0"/>
          </a:p>
          <a:p>
            <a:pPr algn="ctr"/>
            <a:endParaRPr lang="fr-FR" dirty="0"/>
          </a:p>
        </p:txBody>
      </p:sp>
      <p:sp>
        <p:nvSpPr>
          <p:cNvPr id="5" name="ZoneTexte 4">
            <a:extLst>
              <a:ext uri="{FF2B5EF4-FFF2-40B4-BE49-F238E27FC236}">
                <a16:creationId xmlns:a16="http://schemas.microsoft.com/office/drawing/2014/main" id="{59EF3545-CBB5-4902-83F1-C5E51E79B8B8}"/>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6" name="Espace réservé du numéro de diapositive 2">
            <a:extLst>
              <a:ext uri="{FF2B5EF4-FFF2-40B4-BE49-F238E27FC236}">
                <a16:creationId xmlns:a16="http://schemas.microsoft.com/office/drawing/2014/main" id="{AF01875E-B264-440E-A884-C673AC4E21DC}"/>
              </a:ext>
            </a:extLst>
          </p:cNvPr>
          <p:cNvSpPr>
            <a:spLocks noGrp="1"/>
          </p:cNvSpPr>
          <p:nvPr>
            <p:ph type="sldNum" sz="quarter" idx="12"/>
          </p:nvPr>
        </p:nvSpPr>
        <p:spPr>
          <a:xfrm>
            <a:off x="8610600" y="6356350"/>
            <a:ext cx="2743200" cy="365125"/>
          </a:xfrm>
        </p:spPr>
        <p:txBody>
          <a:bodyPr/>
          <a:lstStyle/>
          <a:p>
            <a:fld id="{622E19BC-3DB7-4894-880A-8C5995039174}" type="slidenum">
              <a:rPr lang="fr-FR" smtClean="0"/>
              <a:t>3</a:t>
            </a:fld>
            <a:endParaRPr lang="fr-FR" dirty="0"/>
          </a:p>
        </p:txBody>
      </p:sp>
      <p:sp>
        <p:nvSpPr>
          <p:cNvPr id="8" name="ZoneTexte 7">
            <a:extLst>
              <a:ext uri="{FF2B5EF4-FFF2-40B4-BE49-F238E27FC236}">
                <a16:creationId xmlns:a16="http://schemas.microsoft.com/office/drawing/2014/main" id="{33641C90-4D46-4F83-8BEB-643BE5655A4C}"/>
              </a:ext>
            </a:extLst>
          </p:cNvPr>
          <p:cNvSpPr txBox="1"/>
          <p:nvPr/>
        </p:nvSpPr>
        <p:spPr>
          <a:xfrm>
            <a:off x="9664472" y="108662"/>
            <a:ext cx="23134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RÉFÉRENT DE TERRAIN</a:t>
            </a:r>
          </a:p>
        </p:txBody>
      </p:sp>
    </p:spTree>
    <p:extLst>
      <p:ext uri="{BB962C8B-B14F-4D97-AF65-F5344CB8AC3E}">
        <p14:creationId xmlns:p14="http://schemas.microsoft.com/office/powerpoint/2010/main" val="4293164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91563B0-ABC1-A28C-EF32-2F2B69592DB7}"/>
              </a:ext>
            </a:extLst>
          </p:cNvPr>
          <p:cNvPicPr>
            <a:picLocks noChangeAspect="1"/>
          </p:cNvPicPr>
          <p:nvPr/>
        </p:nvPicPr>
        <p:blipFill>
          <a:blip r:embed="rId3"/>
          <a:stretch>
            <a:fillRect/>
          </a:stretch>
        </p:blipFill>
        <p:spPr>
          <a:xfrm>
            <a:off x="74671" y="1545160"/>
            <a:ext cx="6250715" cy="3183430"/>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9046B299-A9FB-82A6-6709-DD2B8405CFC6}"/>
              </a:ext>
            </a:extLst>
          </p:cNvPr>
          <p:cNvPicPr>
            <a:picLocks noChangeAspect="1"/>
          </p:cNvPicPr>
          <p:nvPr/>
        </p:nvPicPr>
        <p:blipFill>
          <a:blip r:embed="rId4"/>
          <a:stretch>
            <a:fillRect/>
          </a:stretch>
        </p:blipFill>
        <p:spPr>
          <a:xfrm>
            <a:off x="6096000" y="1225156"/>
            <a:ext cx="5940396" cy="4225176"/>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1 - CONNEXION</a:t>
            </a:r>
          </a:p>
        </p:txBody>
      </p:sp>
      <p:sp>
        <p:nvSpPr>
          <p:cNvPr id="18" name="Rectangle 17">
            <a:extLst>
              <a:ext uri="{FF2B5EF4-FFF2-40B4-BE49-F238E27FC236}">
                <a16:creationId xmlns:a16="http://schemas.microsoft.com/office/drawing/2014/main" id="{53944BBB-B6D3-3ED9-2AF8-F31CE9C93CD0}"/>
              </a:ext>
            </a:extLst>
          </p:cNvPr>
          <p:cNvSpPr/>
          <p:nvPr/>
        </p:nvSpPr>
        <p:spPr>
          <a:xfrm>
            <a:off x="20636" y="754059"/>
            <a:ext cx="12150728" cy="385255"/>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059EFE48-189F-8718-113A-8BD7D21D7320}"/>
              </a:ext>
            </a:extLst>
          </p:cNvPr>
          <p:cNvSpPr txBox="1"/>
          <p:nvPr/>
        </p:nvSpPr>
        <p:spPr>
          <a:xfrm>
            <a:off x="382772" y="765267"/>
            <a:ext cx="123866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Lien pour accéder aux dégâts de gibier sur le Web : </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https://plateforme-nationale-foret-gibier.cartogip.fr/</a:t>
            </a: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ectangle 21">
            <a:extLst>
              <a:ext uri="{FF2B5EF4-FFF2-40B4-BE49-F238E27FC236}">
                <a16:creationId xmlns:a16="http://schemas.microsoft.com/office/drawing/2014/main" id="{30801BA6-596D-9999-51B6-657F36032E2D}"/>
              </a:ext>
            </a:extLst>
          </p:cNvPr>
          <p:cNvSpPr/>
          <p:nvPr/>
        </p:nvSpPr>
        <p:spPr>
          <a:xfrm>
            <a:off x="2816646" y="5358280"/>
            <a:ext cx="6911248" cy="1009173"/>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DBF14161-955B-2A6A-1FB1-81CA5F24F26B}"/>
              </a:ext>
            </a:extLst>
          </p:cNvPr>
          <p:cNvSpPr txBox="1"/>
          <p:nvPr/>
        </p:nvSpPr>
        <p:spPr>
          <a:xfrm>
            <a:off x="2816646" y="5426960"/>
            <a:ext cx="7010401"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Renseignez votre </a:t>
            </a: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nom d’utilisateur </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et votre </a:t>
            </a: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mot de passe </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pour accéder à la plateforme nationale Forêt-Gibier ou bien créez votre compte </a:t>
            </a:r>
            <a:r>
              <a:rPr kumimoji="0" lang="fr-FR"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cartogip</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24" name="Rectangle 23">
            <a:extLst>
              <a:ext uri="{FF2B5EF4-FFF2-40B4-BE49-F238E27FC236}">
                <a16:creationId xmlns:a16="http://schemas.microsoft.com/office/drawing/2014/main" id="{4DB6C558-A9D7-B7D3-EB74-5398FA5DEA0E}"/>
              </a:ext>
            </a:extLst>
          </p:cNvPr>
          <p:cNvSpPr/>
          <p:nvPr/>
        </p:nvSpPr>
        <p:spPr>
          <a:xfrm>
            <a:off x="155604" y="2235077"/>
            <a:ext cx="1541221" cy="324983"/>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5" name="Connecteur droit avec flèche 24">
            <a:extLst>
              <a:ext uri="{FF2B5EF4-FFF2-40B4-BE49-F238E27FC236}">
                <a16:creationId xmlns:a16="http://schemas.microsoft.com/office/drawing/2014/main" id="{A2F4B2D0-BFB2-608D-22D5-1F1B22F7D0BE}"/>
              </a:ext>
            </a:extLst>
          </p:cNvPr>
          <p:cNvCxnSpPr>
            <a:cxnSpLocks/>
            <a:stCxn id="24" idx="3"/>
          </p:cNvCxnSpPr>
          <p:nvPr/>
        </p:nvCxnSpPr>
        <p:spPr>
          <a:xfrm>
            <a:off x="1696825" y="2397569"/>
            <a:ext cx="462502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56D639E1-1E9A-9B8D-59C0-2BD658C3B1C1}"/>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3" name="ZoneTexte 2">
            <a:extLst>
              <a:ext uri="{FF2B5EF4-FFF2-40B4-BE49-F238E27FC236}">
                <a16:creationId xmlns:a16="http://schemas.microsoft.com/office/drawing/2014/main" id="{1D369E84-7E74-578C-6B8B-4A74C5C4D609}"/>
              </a:ext>
            </a:extLst>
          </p:cNvPr>
          <p:cNvSpPr txBox="1"/>
          <p:nvPr/>
        </p:nvSpPr>
        <p:spPr>
          <a:xfrm>
            <a:off x="9664472" y="108662"/>
            <a:ext cx="23134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RÉFÉRENT DE TERRAIN</a:t>
            </a:r>
          </a:p>
        </p:txBody>
      </p:sp>
    </p:spTree>
    <p:extLst>
      <p:ext uri="{BB962C8B-B14F-4D97-AF65-F5344CB8AC3E}">
        <p14:creationId xmlns:p14="http://schemas.microsoft.com/office/powerpoint/2010/main" val="255734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2 - MON COMPTE</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r>
              <a:rPr lang="fr-FR" sz="1400" dirty="0"/>
              <a:t>© GIP ATGeRi Juillet 2024</a:t>
            </a:r>
          </a:p>
        </p:txBody>
      </p:sp>
      <p:sp>
        <p:nvSpPr>
          <p:cNvPr id="27" name="Rectangle 26">
            <a:extLst>
              <a:ext uri="{FF2B5EF4-FFF2-40B4-BE49-F238E27FC236}">
                <a16:creationId xmlns:a16="http://schemas.microsoft.com/office/drawing/2014/main" id="{F3DED1A3-AAF3-48A4-B66C-0D930E3E3D32}"/>
              </a:ext>
            </a:extLst>
          </p:cNvPr>
          <p:cNvSpPr/>
          <p:nvPr/>
        </p:nvSpPr>
        <p:spPr>
          <a:xfrm>
            <a:off x="207621" y="5304410"/>
            <a:ext cx="5160315" cy="1245813"/>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i="1" dirty="0">
              <a:solidFill>
                <a:schemeClr val="tx1"/>
              </a:solidFill>
            </a:endParaRPr>
          </a:p>
          <a:p>
            <a:pPr algn="ctr"/>
            <a:endParaRPr lang="fr-FR" sz="2400" b="1" i="1" dirty="0">
              <a:solidFill>
                <a:schemeClr val="tx1"/>
              </a:solidFill>
            </a:endParaRPr>
          </a:p>
          <a:p>
            <a:pPr algn="ctr"/>
            <a:endParaRPr lang="fr-FR" sz="2400" b="1" i="1" dirty="0">
              <a:solidFill>
                <a:schemeClr val="tx1"/>
              </a:solidFill>
            </a:endParaRPr>
          </a:p>
          <a:p>
            <a:pPr algn="ctr"/>
            <a:endParaRPr lang="fr-FR" sz="2400" b="1" i="1" dirty="0">
              <a:solidFill>
                <a:schemeClr val="tx1"/>
              </a:solidFill>
            </a:endParaRPr>
          </a:p>
          <a:p>
            <a:pPr algn="ctr"/>
            <a:endParaRPr lang="fr-FR" sz="2400" b="1" i="1" dirty="0">
              <a:solidFill>
                <a:schemeClr val="tx1"/>
              </a:solidFill>
            </a:endParaRPr>
          </a:p>
          <a:p>
            <a:pPr algn="ctr"/>
            <a:endParaRPr lang="fr-FR" sz="2400" b="1" i="1" dirty="0">
              <a:solidFill>
                <a:schemeClr val="tx1"/>
              </a:solidFill>
            </a:endParaRPr>
          </a:p>
          <a:p>
            <a:pPr algn="ctr"/>
            <a:endParaRPr lang="fr-FR" sz="2400" b="1" i="1" dirty="0">
              <a:solidFill>
                <a:schemeClr val="tx1"/>
              </a:solidFill>
            </a:endParaRPr>
          </a:p>
        </p:txBody>
      </p:sp>
      <p:sp>
        <p:nvSpPr>
          <p:cNvPr id="29" name="ZoneTexte 28">
            <a:extLst>
              <a:ext uri="{FF2B5EF4-FFF2-40B4-BE49-F238E27FC236}">
                <a16:creationId xmlns:a16="http://schemas.microsoft.com/office/drawing/2014/main" id="{D72A793B-DC63-4726-A98A-C7A99B4006C7}"/>
              </a:ext>
            </a:extLst>
          </p:cNvPr>
          <p:cNvSpPr txBox="1"/>
          <p:nvPr/>
        </p:nvSpPr>
        <p:spPr>
          <a:xfrm>
            <a:off x="207621" y="5349894"/>
            <a:ext cx="5160315" cy="1200329"/>
          </a:xfrm>
          <a:prstGeom prst="rect">
            <a:avLst/>
          </a:prstGeom>
          <a:noFill/>
        </p:spPr>
        <p:txBody>
          <a:bodyPr wrap="square" lIns="91440" tIns="45720" rIns="91440" bIns="45720" rtlCol="0" anchor="t">
            <a:spAutoFit/>
          </a:bodyPr>
          <a:lstStyle/>
          <a:p>
            <a:pPr algn="ctr"/>
            <a:r>
              <a:rPr lang="fr-FR" dirty="0">
                <a:latin typeface="Arial" panose="020B0604020202020204" pitchFamily="34" charset="0"/>
                <a:cs typeface="Arial" panose="020B0604020202020204" pitchFamily="34" charset="0"/>
              </a:rPr>
              <a:t>Cliquez sur l’onglet « Mon compte » pour consulter mes coordonnées, consulter les coordonnées de mes propriétaires affiliés et consulter mes dégâts de gibier</a:t>
            </a:r>
          </a:p>
        </p:txBody>
      </p:sp>
      <p:sp>
        <p:nvSpPr>
          <p:cNvPr id="3" name="Espace réservé du numéro de diapositive 2">
            <a:extLst>
              <a:ext uri="{FF2B5EF4-FFF2-40B4-BE49-F238E27FC236}">
                <a16:creationId xmlns:a16="http://schemas.microsoft.com/office/drawing/2014/main" id="{7CE034E6-46D6-4EF7-8330-1E387EB7306D}"/>
              </a:ext>
            </a:extLst>
          </p:cNvPr>
          <p:cNvSpPr>
            <a:spLocks noGrp="1"/>
          </p:cNvSpPr>
          <p:nvPr>
            <p:ph type="sldNum" sz="quarter" idx="12"/>
          </p:nvPr>
        </p:nvSpPr>
        <p:spPr/>
        <p:txBody>
          <a:bodyPr/>
          <a:lstStyle/>
          <a:p>
            <a:fld id="{622E19BC-3DB7-4894-880A-8C5995039174}" type="slidenum">
              <a:rPr lang="fr-FR" smtClean="0"/>
              <a:t>5</a:t>
            </a:fld>
            <a:endParaRPr lang="fr-FR"/>
          </a:p>
        </p:txBody>
      </p:sp>
      <p:sp>
        <p:nvSpPr>
          <p:cNvPr id="26" name="Rectangle 25">
            <a:extLst>
              <a:ext uri="{FF2B5EF4-FFF2-40B4-BE49-F238E27FC236}">
                <a16:creationId xmlns:a16="http://schemas.microsoft.com/office/drawing/2014/main" id="{015A0FD0-4ADD-4769-9474-B8D308B4FA3F}"/>
              </a:ext>
            </a:extLst>
          </p:cNvPr>
          <p:cNvSpPr/>
          <p:nvPr/>
        </p:nvSpPr>
        <p:spPr>
          <a:xfrm>
            <a:off x="283037" y="2415987"/>
            <a:ext cx="1437187" cy="317767"/>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cxnSp>
        <p:nvCxnSpPr>
          <p:cNvPr id="28" name="Connecteur droit 27">
            <a:extLst>
              <a:ext uri="{FF2B5EF4-FFF2-40B4-BE49-F238E27FC236}">
                <a16:creationId xmlns:a16="http://schemas.microsoft.com/office/drawing/2014/main" id="{FF90DBAC-DCDB-430D-B4F6-C94996DC1B4C}"/>
              </a:ext>
            </a:extLst>
          </p:cNvPr>
          <p:cNvCxnSpPr>
            <a:cxnSpLocks/>
          </p:cNvCxnSpPr>
          <p:nvPr/>
        </p:nvCxnSpPr>
        <p:spPr>
          <a:xfrm flipH="1">
            <a:off x="1720224" y="2398233"/>
            <a:ext cx="7394" cy="14153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B3B4EB12-0CCE-4998-A755-B3A3E2E08478}"/>
              </a:ext>
            </a:extLst>
          </p:cNvPr>
          <p:cNvCxnSpPr>
            <a:cxnSpLocks/>
          </p:cNvCxnSpPr>
          <p:nvPr/>
        </p:nvCxnSpPr>
        <p:spPr>
          <a:xfrm>
            <a:off x="1701370" y="3794743"/>
            <a:ext cx="382206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7E4C45C5-18D3-E400-3F7B-0A6ECF7407A4}"/>
              </a:ext>
            </a:extLst>
          </p:cNvPr>
          <p:cNvSpPr txBox="1"/>
          <p:nvPr/>
        </p:nvSpPr>
        <p:spPr>
          <a:xfrm>
            <a:off x="9664472" y="108662"/>
            <a:ext cx="23134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RÉFÉRENT DE TERRAIN</a:t>
            </a:r>
          </a:p>
        </p:txBody>
      </p:sp>
      <p:grpSp>
        <p:nvGrpSpPr>
          <p:cNvPr id="12" name="Groupe 11">
            <a:extLst>
              <a:ext uri="{FF2B5EF4-FFF2-40B4-BE49-F238E27FC236}">
                <a16:creationId xmlns:a16="http://schemas.microsoft.com/office/drawing/2014/main" id="{2E425FDB-FC1E-EA52-2F32-7A38946B8041}"/>
              </a:ext>
            </a:extLst>
          </p:cNvPr>
          <p:cNvGrpSpPr/>
          <p:nvPr/>
        </p:nvGrpSpPr>
        <p:grpSpPr>
          <a:xfrm>
            <a:off x="60333" y="867266"/>
            <a:ext cx="6513690" cy="4174851"/>
            <a:chOff x="60333" y="867266"/>
            <a:chExt cx="6513690" cy="4174851"/>
          </a:xfrm>
        </p:grpSpPr>
        <p:pic>
          <p:nvPicPr>
            <p:cNvPr id="6" name="Image 5">
              <a:extLst>
                <a:ext uri="{FF2B5EF4-FFF2-40B4-BE49-F238E27FC236}">
                  <a16:creationId xmlns:a16="http://schemas.microsoft.com/office/drawing/2014/main" id="{E4518E8E-A2EC-5D12-2E23-B69ED8B09CB7}"/>
                </a:ext>
              </a:extLst>
            </p:cNvPr>
            <p:cNvPicPr>
              <a:picLocks noChangeAspect="1"/>
            </p:cNvPicPr>
            <p:nvPr/>
          </p:nvPicPr>
          <p:blipFill rotWithShape="1">
            <a:blip r:embed="rId3"/>
            <a:srcRect t="1091"/>
            <a:stretch/>
          </p:blipFill>
          <p:spPr>
            <a:xfrm>
              <a:off x="60333" y="867266"/>
              <a:ext cx="6513690" cy="4174851"/>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D597DEEB-7B09-00CD-55E3-58916B49C047}"/>
                </a:ext>
              </a:extLst>
            </p:cNvPr>
            <p:cNvPicPr>
              <a:picLocks noChangeAspect="1"/>
            </p:cNvPicPr>
            <p:nvPr/>
          </p:nvPicPr>
          <p:blipFill>
            <a:blip r:embed="rId4"/>
            <a:stretch>
              <a:fillRect/>
            </a:stretch>
          </p:blipFill>
          <p:spPr>
            <a:xfrm>
              <a:off x="217048" y="1627431"/>
              <a:ext cx="3093793" cy="199784"/>
            </a:xfrm>
            <a:prstGeom prst="rect">
              <a:avLst/>
            </a:prstGeom>
          </p:spPr>
        </p:pic>
      </p:grpSp>
      <p:pic>
        <p:nvPicPr>
          <p:cNvPr id="14" name="Image 13">
            <a:extLst>
              <a:ext uri="{FF2B5EF4-FFF2-40B4-BE49-F238E27FC236}">
                <a16:creationId xmlns:a16="http://schemas.microsoft.com/office/drawing/2014/main" id="{813BD3FD-482F-95DF-9D96-736542A6EE91}"/>
              </a:ext>
            </a:extLst>
          </p:cNvPr>
          <p:cNvPicPr>
            <a:picLocks noChangeAspect="1"/>
          </p:cNvPicPr>
          <p:nvPr/>
        </p:nvPicPr>
        <p:blipFill>
          <a:blip r:embed="rId5"/>
          <a:stretch>
            <a:fillRect/>
          </a:stretch>
        </p:blipFill>
        <p:spPr>
          <a:xfrm>
            <a:off x="5166268" y="3266171"/>
            <a:ext cx="6888663" cy="24621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8508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2 - MON COMPTE</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r>
              <a:rPr lang="fr-FR" sz="1400" dirty="0"/>
              <a:t>© GIP ATGeRi Juillet 2024</a:t>
            </a:r>
          </a:p>
        </p:txBody>
      </p:sp>
      <p:sp>
        <p:nvSpPr>
          <p:cNvPr id="18" name="Rectangle 17">
            <a:extLst>
              <a:ext uri="{FF2B5EF4-FFF2-40B4-BE49-F238E27FC236}">
                <a16:creationId xmlns:a16="http://schemas.microsoft.com/office/drawing/2014/main" id="{D38AA38E-1EF9-4C77-BFF2-52922F3A7527}"/>
              </a:ext>
            </a:extLst>
          </p:cNvPr>
          <p:cNvSpPr/>
          <p:nvPr/>
        </p:nvSpPr>
        <p:spPr>
          <a:xfrm>
            <a:off x="1806012" y="3256384"/>
            <a:ext cx="1023243" cy="338462"/>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9" name="Connecteur droit avec flèche 18">
            <a:extLst>
              <a:ext uri="{FF2B5EF4-FFF2-40B4-BE49-F238E27FC236}">
                <a16:creationId xmlns:a16="http://schemas.microsoft.com/office/drawing/2014/main" id="{CE30291B-0CD8-45ED-95AC-D8565342A525}"/>
              </a:ext>
            </a:extLst>
          </p:cNvPr>
          <p:cNvCxnSpPr>
            <a:cxnSpLocks/>
          </p:cNvCxnSpPr>
          <p:nvPr/>
        </p:nvCxnSpPr>
        <p:spPr>
          <a:xfrm>
            <a:off x="2157380" y="3592159"/>
            <a:ext cx="0" cy="5556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D0EAB8C-2FB7-4C4D-81F6-4897AEC172CA}"/>
              </a:ext>
            </a:extLst>
          </p:cNvPr>
          <p:cNvSpPr/>
          <p:nvPr/>
        </p:nvSpPr>
        <p:spPr>
          <a:xfrm>
            <a:off x="375563" y="4199805"/>
            <a:ext cx="3692074" cy="37799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ZoneTexte 21">
            <a:extLst>
              <a:ext uri="{FF2B5EF4-FFF2-40B4-BE49-F238E27FC236}">
                <a16:creationId xmlns:a16="http://schemas.microsoft.com/office/drawing/2014/main" id="{B48E7F45-6F42-487D-8086-0DF631716C1F}"/>
              </a:ext>
            </a:extLst>
          </p:cNvPr>
          <p:cNvSpPr txBox="1"/>
          <p:nvPr/>
        </p:nvSpPr>
        <p:spPr>
          <a:xfrm>
            <a:off x="254139" y="4234145"/>
            <a:ext cx="3908208" cy="34365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Possibilité de modifier ses coordonnées</a:t>
            </a:r>
          </a:p>
        </p:txBody>
      </p:sp>
      <p:sp>
        <p:nvSpPr>
          <p:cNvPr id="23" name="Rectangle 22">
            <a:extLst>
              <a:ext uri="{FF2B5EF4-FFF2-40B4-BE49-F238E27FC236}">
                <a16:creationId xmlns:a16="http://schemas.microsoft.com/office/drawing/2014/main" id="{98A6894A-2587-440A-902A-4561022A30E2}"/>
              </a:ext>
            </a:extLst>
          </p:cNvPr>
          <p:cNvSpPr/>
          <p:nvPr/>
        </p:nvSpPr>
        <p:spPr>
          <a:xfrm>
            <a:off x="505558" y="732626"/>
            <a:ext cx="3409510" cy="43801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ZoneTexte 23">
            <a:extLst>
              <a:ext uri="{FF2B5EF4-FFF2-40B4-BE49-F238E27FC236}">
                <a16:creationId xmlns:a16="http://schemas.microsoft.com/office/drawing/2014/main" id="{3007C7BB-E7A8-4886-AB5F-3934512A4D89}"/>
              </a:ext>
            </a:extLst>
          </p:cNvPr>
          <p:cNvSpPr txBox="1"/>
          <p:nvPr/>
        </p:nvSpPr>
        <p:spPr>
          <a:xfrm>
            <a:off x="410848" y="766966"/>
            <a:ext cx="3409510" cy="369332"/>
          </a:xfrm>
          <a:prstGeom prst="rect">
            <a:avLst/>
          </a:prstGeom>
          <a:noFill/>
        </p:spPr>
        <p:txBody>
          <a:bodyPr wrap="square" lIns="91440" tIns="45720" rIns="91440" bIns="45720" rtlCol="0" anchor="t">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fr-FR" dirty="0">
                <a:solidFill>
                  <a:prstClr val="black"/>
                </a:solidFill>
                <a:latin typeface="Arial" panose="020B0604020202020204" pitchFamily="34" charset="0"/>
                <a:cs typeface="Arial" panose="020B0604020202020204" pitchFamily="34" charset="0"/>
              </a:rPr>
              <a:t>Consulter mes coordonnées</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ZoneTexte 49">
            <a:extLst>
              <a:ext uri="{FF2B5EF4-FFF2-40B4-BE49-F238E27FC236}">
                <a16:creationId xmlns:a16="http://schemas.microsoft.com/office/drawing/2014/main" id="{9B93250F-59BE-448D-A468-7BE215E6EFC5}"/>
              </a:ext>
            </a:extLst>
          </p:cNvPr>
          <p:cNvSpPr txBox="1"/>
          <p:nvPr/>
        </p:nvSpPr>
        <p:spPr>
          <a:xfrm>
            <a:off x="10657232" y="66131"/>
            <a:ext cx="1514132" cy="369332"/>
          </a:xfrm>
          <a:prstGeom prst="rect">
            <a:avLst/>
          </a:prstGeom>
          <a:noFill/>
        </p:spPr>
        <p:txBody>
          <a:bodyPr wrap="none" rtlCol="0">
            <a:spAutoFit/>
          </a:bodyPr>
          <a:lstStyle/>
          <a:p>
            <a:r>
              <a:rPr lang="fr-FR" dirty="0">
                <a:solidFill>
                  <a:schemeClr val="accent2"/>
                </a:solidFill>
              </a:rPr>
              <a:t>PROPRIETAIRE</a:t>
            </a:r>
          </a:p>
        </p:txBody>
      </p:sp>
      <p:sp>
        <p:nvSpPr>
          <p:cNvPr id="6" name="Rectangle 5">
            <a:extLst>
              <a:ext uri="{FF2B5EF4-FFF2-40B4-BE49-F238E27FC236}">
                <a16:creationId xmlns:a16="http://schemas.microsoft.com/office/drawing/2014/main" id="{BCB73E6C-66F7-966C-6A31-3512A3F09BBB}"/>
              </a:ext>
            </a:extLst>
          </p:cNvPr>
          <p:cNvSpPr/>
          <p:nvPr/>
        </p:nvSpPr>
        <p:spPr>
          <a:xfrm>
            <a:off x="6117934" y="1965751"/>
            <a:ext cx="5787216" cy="800219"/>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C4AC6DA0-2ADC-37EC-3AB0-B45C1089E2A1}"/>
              </a:ext>
            </a:extLst>
          </p:cNvPr>
          <p:cNvSpPr txBox="1"/>
          <p:nvPr/>
        </p:nvSpPr>
        <p:spPr>
          <a:xfrm>
            <a:off x="5794121" y="1938310"/>
            <a:ext cx="6298020" cy="800219"/>
          </a:xfrm>
          <a:prstGeom prst="rect">
            <a:avLst/>
          </a:prstGeom>
          <a:noFill/>
        </p:spPr>
        <p:txBody>
          <a:bodyPr wrap="square" lIns="91440" tIns="45720" rIns="91440" bIns="45720" rtlCol="0" anchor="t">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Consulter les coordonnées des propriétaires affiliés</a:t>
            </a:r>
          </a:p>
          <a:p>
            <a:pPr marR="0" lvl="0" algn="ctr" defTabSz="914400" rtl="0" eaLnBrk="1" fontAlgn="auto" latinLnBrk="0" hangingPunct="1">
              <a:lnSpc>
                <a:spcPct val="100000"/>
              </a:lnSpc>
              <a:spcBef>
                <a:spcPts val="0"/>
              </a:spcBef>
              <a:spcAft>
                <a:spcPts val="0"/>
              </a:spcAft>
              <a:buClrTx/>
              <a:buSzTx/>
              <a:tabLst/>
              <a:defRPr/>
            </a:pPr>
            <a:r>
              <a:rPr lang="fr-FR" sz="1400" i="1" dirty="0">
                <a:solidFill>
                  <a:prstClr val="black"/>
                </a:solidFill>
                <a:latin typeface="Arial" panose="020B0604020202020204" pitchFamily="34" charset="0"/>
                <a:cs typeface="Arial" panose="020B0604020202020204" pitchFamily="34" charset="0"/>
              </a:rPr>
              <a:t>Dès qu’un signalement de propriétaire vous est attribué par votre administrateur, ce propriétaire est indexé dans cette liste</a:t>
            </a:r>
            <a:endParaRPr kumimoji="0" lang="fr-FR"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oupe 10">
            <a:extLst>
              <a:ext uri="{FF2B5EF4-FFF2-40B4-BE49-F238E27FC236}">
                <a16:creationId xmlns:a16="http://schemas.microsoft.com/office/drawing/2014/main" id="{AE728C15-C27D-10CB-775F-C95DA3A1EF06}"/>
              </a:ext>
            </a:extLst>
          </p:cNvPr>
          <p:cNvGrpSpPr/>
          <p:nvPr/>
        </p:nvGrpSpPr>
        <p:grpSpPr>
          <a:xfrm>
            <a:off x="240658" y="1345210"/>
            <a:ext cx="5731228" cy="2594683"/>
            <a:chOff x="240658" y="1345210"/>
            <a:chExt cx="5731228" cy="2594683"/>
          </a:xfrm>
        </p:grpSpPr>
        <p:pic>
          <p:nvPicPr>
            <p:cNvPr id="7" name="Image 6">
              <a:extLst>
                <a:ext uri="{FF2B5EF4-FFF2-40B4-BE49-F238E27FC236}">
                  <a16:creationId xmlns:a16="http://schemas.microsoft.com/office/drawing/2014/main" id="{9B5B23DF-6811-8889-A08E-E70D1F16DD64}"/>
                </a:ext>
              </a:extLst>
            </p:cNvPr>
            <p:cNvPicPr>
              <a:picLocks noChangeAspect="1"/>
            </p:cNvPicPr>
            <p:nvPr/>
          </p:nvPicPr>
          <p:blipFill>
            <a:blip r:embed="rId3"/>
            <a:stretch>
              <a:fillRect/>
            </a:stretch>
          </p:blipFill>
          <p:spPr>
            <a:xfrm>
              <a:off x="240658" y="1345210"/>
              <a:ext cx="5731228" cy="2594683"/>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698F478C-C5BA-1C7F-9646-8E5023233E94}"/>
                </a:ext>
              </a:extLst>
            </p:cNvPr>
            <p:cNvPicPr>
              <a:picLocks noChangeAspect="1"/>
            </p:cNvPicPr>
            <p:nvPr/>
          </p:nvPicPr>
          <p:blipFill>
            <a:blip r:embed="rId4"/>
            <a:stretch>
              <a:fillRect/>
            </a:stretch>
          </p:blipFill>
          <p:spPr>
            <a:xfrm>
              <a:off x="259115" y="1364998"/>
              <a:ext cx="3093793" cy="199784"/>
            </a:xfrm>
            <a:prstGeom prst="rect">
              <a:avLst/>
            </a:prstGeom>
          </p:spPr>
        </p:pic>
      </p:grpSp>
      <p:grpSp>
        <p:nvGrpSpPr>
          <p:cNvPr id="26" name="Groupe 25">
            <a:extLst>
              <a:ext uri="{FF2B5EF4-FFF2-40B4-BE49-F238E27FC236}">
                <a16:creationId xmlns:a16="http://schemas.microsoft.com/office/drawing/2014/main" id="{01FC3F5D-7C59-EF22-6A84-6570330E1682}"/>
              </a:ext>
            </a:extLst>
          </p:cNvPr>
          <p:cNvGrpSpPr/>
          <p:nvPr/>
        </p:nvGrpSpPr>
        <p:grpSpPr>
          <a:xfrm>
            <a:off x="4606397" y="3145467"/>
            <a:ext cx="7304783" cy="2775051"/>
            <a:chOff x="4600367" y="3428999"/>
            <a:chExt cx="7304783" cy="2775051"/>
          </a:xfrm>
        </p:grpSpPr>
        <p:pic>
          <p:nvPicPr>
            <p:cNvPr id="15" name="Image 14">
              <a:extLst>
                <a:ext uri="{FF2B5EF4-FFF2-40B4-BE49-F238E27FC236}">
                  <a16:creationId xmlns:a16="http://schemas.microsoft.com/office/drawing/2014/main" id="{FAE938C8-60BC-1969-D51A-2F3A7CC5FDDF}"/>
                </a:ext>
              </a:extLst>
            </p:cNvPr>
            <p:cNvPicPr>
              <a:picLocks noChangeAspect="1"/>
            </p:cNvPicPr>
            <p:nvPr/>
          </p:nvPicPr>
          <p:blipFill rotWithShape="1">
            <a:blip r:embed="rId5"/>
            <a:srcRect t="12578"/>
            <a:stretch/>
          </p:blipFill>
          <p:spPr>
            <a:xfrm>
              <a:off x="4600367" y="3428999"/>
              <a:ext cx="7304783" cy="2775051"/>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B9227B1F-B894-ABC6-F947-2303D74AB1D5}"/>
                </a:ext>
              </a:extLst>
            </p:cNvPr>
            <p:cNvSpPr/>
            <p:nvPr/>
          </p:nvSpPr>
          <p:spPr>
            <a:xfrm>
              <a:off x="7766050" y="5372100"/>
              <a:ext cx="298450" cy="146050"/>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fr-FR" sz="900" dirty="0">
                  <a:solidFill>
                    <a:srgbClr val="746468"/>
                  </a:solidFill>
                </a:rPr>
                <a:t>2</a:t>
              </a:r>
            </a:p>
          </p:txBody>
        </p:sp>
        <p:sp>
          <p:nvSpPr>
            <p:cNvPr id="17" name="Rectangle 16">
              <a:extLst>
                <a:ext uri="{FF2B5EF4-FFF2-40B4-BE49-F238E27FC236}">
                  <a16:creationId xmlns:a16="http://schemas.microsoft.com/office/drawing/2014/main" id="{0B3DC3C7-57A9-380D-1590-650824349FDB}"/>
                </a:ext>
              </a:extLst>
            </p:cNvPr>
            <p:cNvSpPr/>
            <p:nvPr/>
          </p:nvSpPr>
          <p:spPr>
            <a:xfrm>
              <a:off x="9835600" y="5445125"/>
              <a:ext cx="1143550" cy="146050"/>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900" dirty="0">
                  <a:solidFill>
                    <a:srgbClr val="746468"/>
                  </a:solidFill>
                </a:rPr>
                <a:t>test@test.fr</a:t>
              </a:r>
            </a:p>
          </p:txBody>
        </p:sp>
        <p:sp>
          <p:nvSpPr>
            <p:cNvPr id="20" name="Rectangle 19">
              <a:extLst>
                <a:ext uri="{FF2B5EF4-FFF2-40B4-BE49-F238E27FC236}">
                  <a16:creationId xmlns:a16="http://schemas.microsoft.com/office/drawing/2014/main" id="{5ECD0A48-15AF-0499-5A3F-3BB98E7F8D9A}"/>
                </a:ext>
              </a:extLst>
            </p:cNvPr>
            <p:cNvSpPr/>
            <p:nvPr/>
          </p:nvSpPr>
          <p:spPr>
            <a:xfrm>
              <a:off x="10963882" y="5437187"/>
              <a:ext cx="779836" cy="161925"/>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900" dirty="0">
                  <a:solidFill>
                    <a:srgbClr val="746468"/>
                  </a:solidFill>
                </a:rPr>
                <a:t>0123456789</a:t>
              </a:r>
            </a:p>
          </p:txBody>
        </p:sp>
      </p:grpSp>
    </p:spTree>
    <p:extLst>
      <p:ext uri="{BB962C8B-B14F-4D97-AF65-F5344CB8AC3E}">
        <p14:creationId xmlns:p14="http://schemas.microsoft.com/office/powerpoint/2010/main" val="2248439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2 - MON COMPTE</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3" name="Espace réservé du numéro de diapositive 2">
            <a:extLst>
              <a:ext uri="{FF2B5EF4-FFF2-40B4-BE49-F238E27FC236}">
                <a16:creationId xmlns:a16="http://schemas.microsoft.com/office/drawing/2014/main" id="{7CE034E6-46D6-4EF7-8330-1E387EB730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3A081DC0-1F98-486F-8431-D41F8CD90737}"/>
              </a:ext>
            </a:extLst>
          </p:cNvPr>
          <p:cNvSpPr/>
          <p:nvPr/>
        </p:nvSpPr>
        <p:spPr>
          <a:xfrm>
            <a:off x="106723" y="818557"/>
            <a:ext cx="1929467" cy="66462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89EFF7FC-97BD-433B-AF6C-EBAB5DF479C4}"/>
              </a:ext>
            </a:extLst>
          </p:cNvPr>
          <p:cNvSpPr txBox="1"/>
          <p:nvPr/>
        </p:nvSpPr>
        <p:spPr>
          <a:xfrm>
            <a:off x="0" y="812117"/>
            <a:ext cx="2036190" cy="646331"/>
          </a:xfrm>
          <a:prstGeom prst="rect">
            <a:avLst/>
          </a:prstGeom>
          <a:noFill/>
        </p:spPr>
        <p:txBody>
          <a:bodyPr wrap="square" lIns="91440" tIns="45720" rIns="91440" bIns="45720" rtlCol="0" anchor="t">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fr-FR" dirty="0">
                <a:solidFill>
                  <a:prstClr val="black"/>
                </a:solidFill>
                <a:latin typeface="Arial" panose="020B0604020202020204" pitchFamily="34" charset="0"/>
                <a:cs typeface="Arial" panose="020B0604020202020204" pitchFamily="34" charset="0"/>
              </a:rPr>
              <a:t>Consulter mes signalements</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Image 7">
            <a:extLst>
              <a:ext uri="{FF2B5EF4-FFF2-40B4-BE49-F238E27FC236}">
                <a16:creationId xmlns:a16="http://schemas.microsoft.com/office/drawing/2014/main" id="{F97D74CC-16B8-48AE-B66E-7AFE2A814F5D}"/>
              </a:ext>
            </a:extLst>
          </p:cNvPr>
          <p:cNvPicPr>
            <a:picLocks noChangeAspect="1"/>
          </p:cNvPicPr>
          <p:nvPr/>
        </p:nvPicPr>
        <p:blipFill>
          <a:blip r:embed="rId3"/>
          <a:stretch>
            <a:fillRect/>
          </a:stretch>
        </p:blipFill>
        <p:spPr>
          <a:xfrm>
            <a:off x="2142913" y="869279"/>
            <a:ext cx="8185051" cy="3532735"/>
          </a:xfrm>
          <a:prstGeom prst="rect">
            <a:avLst/>
          </a:prstGeom>
          <a:ln>
            <a:noFill/>
          </a:ln>
          <a:effectLst>
            <a:outerShdw blurRad="292100" dist="139700" dir="2700000" algn="tl" rotWithShape="0">
              <a:srgbClr val="333333">
                <a:alpha val="65000"/>
              </a:srgbClr>
            </a:outerShdw>
          </a:effectLst>
        </p:spPr>
      </p:pic>
      <p:grpSp>
        <p:nvGrpSpPr>
          <p:cNvPr id="9" name="Groupe 8">
            <a:extLst>
              <a:ext uri="{FF2B5EF4-FFF2-40B4-BE49-F238E27FC236}">
                <a16:creationId xmlns:a16="http://schemas.microsoft.com/office/drawing/2014/main" id="{EA9BE2E0-7CD9-47B7-A01A-BF396A5ADB42}"/>
              </a:ext>
            </a:extLst>
          </p:cNvPr>
          <p:cNvGrpSpPr/>
          <p:nvPr/>
        </p:nvGrpSpPr>
        <p:grpSpPr>
          <a:xfrm>
            <a:off x="7372385" y="818557"/>
            <a:ext cx="4819615" cy="1371285"/>
            <a:chOff x="289712" y="4617436"/>
            <a:chExt cx="4819615" cy="1371285"/>
          </a:xfrm>
        </p:grpSpPr>
        <p:sp>
          <p:nvSpPr>
            <p:cNvPr id="36" name="Rectangle 35">
              <a:extLst>
                <a:ext uri="{FF2B5EF4-FFF2-40B4-BE49-F238E27FC236}">
                  <a16:creationId xmlns:a16="http://schemas.microsoft.com/office/drawing/2014/main" id="{D783987D-04F2-467E-9F98-AE9ADDEDB148}"/>
                </a:ext>
              </a:extLst>
            </p:cNvPr>
            <p:cNvSpPr/>
            <p:nvPr/>
          </p:nvSpPr>
          <p:spPr>
            <a:xfrm>
              <a:off x="289712" y="4642167"/>
              <a:ext cx="4574520" cy="1346554"/>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ZoneTexte 36">
              <a:extLst>
                <a:ext uri="{FF2B5EF4-FFF2-40B4-BE49-F238E27FC236}">
                  <a16:creationId xmlns:a16="http://schemas.microsoft.com/office/drawing/2014/main" id="{8C2CCA28-DAFD-4AFC-9E78-03C85A906182}"/>
                </a:ext>
              </a:extLst>
            </p:cNvPr>
            <p:cNvSpPr txBox="1"/>
            <p:nvPr/>
          </p:nvSpPr>
          <p:spPr>
            <a:xfrm>
              <a:off x="289712" y="4617436"/>
              <a:ext cx="4819615" cy="1323439"/>
            </a:xfrm>
            <a:prstGeom prst="rect">
              <a:avLst/>
            </a:prstGeom>
            <a:noFill/>
          </p:spPr>
          <p:txBody>
            <a:bodyPr wrap="square" lIns="91440" tIns="45720" rIns="91440" bIns="45720" rtlCol="0" anchor="t">
              <a:spAutoFit/>
            </a:bodyPr>
            <a:lstStyle/>
            <a:p>
              <a:pPr marR="0" lvl="0" defTabSz="914400" rtl="0" eaLnBrk="1" fontAlgn="auto" latinLnBrk="0" hangingPunct="1">
                <a:lnSpc>
                  <a:spcPct val="100000"/>
                </a:lnSpc>
                <a:spcBef>
                  <a:spcPts val="0"/>
                </a:spcBef>
                <a:spcAft>
                  <a:spcPts val="0"/>
                </a:spcAft>
                <a:buClrTx/>
                <a:buSzTx/>
                <a:tabLst/>
                <a:defRPr/>
              </a:pPr>
              <a:r>
                <a:rPr lang="fr-FR" sz="1600" u="sng" dirty="0">
                  <a:solidFill>
                    <a:prstClr val="black"/>
                  </a:solidFill>
                  <a:latin typeface="Arial" panose="020B0604020202020204" pitchFamily="34" charset="0"/>
                  <a:cs typeface="Arial" panose="020B0604020202020204" pitchFamily="34" charset="0"/>
                </a:rPr>
                <a:t>Date de saisie :</a:t>
              </a:r>
              <a:r>
                <a:rPr lang="fr-FR" sz="1600" dirty="0">
                  <a:solidFill>
                    <a:prstClr val="black"/>
                  </a:solidFill>
                  <a:latin typeface="Arial" panose="020B0604020202020204" pitchFamily="34" charset="0"/>
                  <a:cs typeface="Arial" panose="020B0604020202020204" pitchFamily="34" charset="0"/>
                </a:rPr>
                <a:t> date de création du signalement</a:t>
              </a:r>
            </a:p>
            <a:p>
              <a:pPr marR="0" lvl="0" defTabSz="914400" rtl="0" eaLnBrk="1" fontAlgn="auto" latinLnBrk="0" hangingPunct="1">
                <a:lnSpc>
                  <a:spcPct val="100000"/>
                </a:lnSpc>
                <a:spcBef>
                  <a:spcPts val="0"/>
                </a:spcBef>
                <a:spcAft>
                  <a:spcPts val="0"/>
                </a:spcAft>
                <a:buClrTx/>
                <a:buSzTx/>
                <a:tabLst/>
                <a:defRPr/>
              </a:pPr>
              <a:r>
                <a:rPr lang="fr-FR" sz="1600" u="sng" dirty="0">
                  <a:solidFill>
                    <a:prstClr val="black"/>
                  </a:solidFill>
                  <a:latin typeface="Arial" panose="020B0604020202020204" pitchFamily="34" charset="0"/>
                  <a:cs typeface="Arial" panose="020B0604020202020204" pitchFamily="34" charset="0"/>
                </a:rPr>
                <a:t>Date de relevé :</a:t>
              </a:r>
              <a:r>
                <a:rPr lang="fr-FR" sz="1600" dirty="0">
                  <a:solidFill>
                    <a:prstClr val="black"/>
                  </a:solidFill>
                  <a:latin typeface="Arial" panose="020B0604020202020204" pitchFamily="34" charset="0"/>
                  <a:cs typeface="Arial" panose="020B0604020202020204" pitchFamily="34" charset="0"/>
                </a:rPr>
                <a:t> peut être modifiée par le référent</a:t>
              </a:r>
            </a:p>
            <a:p>
              <a:pPr marR="0" lvl="0" defTabSz="914400" rtl="0" eaLnBrk="1" fontAlgn="auto" latinLnBrk="0" hangingPunct="1">
                <a:lnSpc>
                  <a:spcPct val="100000"/>
                </a:lnSpc>
                <a:spcBef>
                  <a:spcPts val="0"/>
                </a:spcBef>
                <a:spcAft>
                  <a:spcPts val="0"/>
                </a:spcAft>
                <a:buClrTx/>
                <a:buSzTx/>
                <a:tabLst/>
                <a:defRPr/>
              </a:pPr>
              <a:r>
                <a:rPr lang="fr-FR" sz="1600" u="sng" dirty="0">
                  <a:solidFill>
                    <a:prstClr val="black"/>
                  </a:solidFill>
                  <a:latin typeface="Arial" panose="020B0604020202020204" pitchFamily="34" charset="0"/>
                  <a:cs typeface="Arial" panose="020B0604020202020204" pitchFamily="34" charset="0"/>
                </a:rPr>
                <a:t>Date de soumission :</a:t>
              </a:r>
              <a:r>
                <a:rPr lang="fr-FR" sz="1600" dirty="0">
                  <a:solidFill>
                    <a:prstClr val="black"/>
                  </a:solidFill>
                  <a:latin typeface="Arial" panose="020B0604020202020204" pitchFamily="34" charset="0"/>
                  <a:cs typeface="Arial" panose="020B0604020202020204" pitchFamily="34" charset="0"/>
                </a:rPr>
                <a:t> du propriétaire au référent</a:t>
              </a:r>
            </a:p>
            <a:p>
              <a:pPr marR="0" lvl="0" defTabSz="914400" rtl="0" eaLnBrk="1" fontAlgn="auto" latinLnBrk="0" hangingPunct="1">
                <a:lnSpc>
                  <a:spcPct val="100000"/>
                </a:lnSpc>
                <a:spcBef>
                  <a:spcPts val="0"/>
                </a:spcBef>
                <a:spcAft>
                  <a:spcPts val="0"/>
                </a:spcAft>
                <a:buClrTx/>
                <a:buSzTx/>
                <a:tabLst/>
                <a:defRPr/>
              </a:pPr>
              <a:r>
                <a:rPr lang="fr-FR" sz="1600" u="sng" dirty="0">
                  <a:solidFill>
                    <a:prstClr val="black"/>
                  </a:solidFill>
                  <a:latin typeface="Arial" panose="020B0604020202020204" pitchFamily="34" charset="0"/>
                  <a:cs typeface="Arial" panose="020B0604020202020204" pitchFamily="34" charset="0"/>
                </a:rPr>
                <a:t>En attente de finalisation :</a:t>
              </a:r>
              <a:r>
                <a:rPr lang="fr-FR" sz="1600" dirty="0">
                  <a:solidFill>
                    <a:prstClr val="black"/>
                  </a:solidFill>
                  <a:latin typeface="Arial" panose="020B0604020202020204" pitchFamily="34" charset="0"/>
                  <a:cs typeface="Arial" panose="020B0604020202020204" pitchFamily="34" charset="0"/>
                </a:rPr>
                <a:t> par l’auteur (oui/non)</a:t>
              </a:r>
            </a:p>
            <a:p>
              <a:pPr marR="0" lvl="0" defTabSz="914400" rtl="0" eaLnBrk="1" fontAlgn="auto" latinLnBrk="0" hangingPunct="1">
                <a:lnSpc>
                  <a:spcPct val="100000"/>
                </a:lnSpc>
                <a:spcBef>
                  <a:spcPts val="0"/>
                </a:spcBef>
                <a:spcAft>
                  <a:spcPts val="0"/>
                </a:spcAft>
                <a:buClrTx/>
                <a:buSzTx/>
                <a:tabLst/>
                <a:defRPr/>
              </a:pPr>
              <a:r>
                <a:rPr lang="fr-FR" sz="1600" u="sng" dirty="0">
                  <a:solidFill>
                    <a:prstClr val="black"/>
                  </a:solidFill>
                  <a:latin typeface="Arial" panose="020B0604020202020204" pitchFamily="34" charset="0"/>
                  <a:cs typeface="Arial" panose="020B0604020202020204" pitchFamily="34" charset="0"/>
                </a:rPr>
                <a:t>Estimation :</a:t>
              </a:r>
              <a:r>
                <a:rPr lang="fr-FR" sz="1600" dirty="0">
                  <a:solidFill>
                    <a:prstClr val="black"/>
                  </a:solidFill>
                  <a:latin typeface="Arial" panose="020B0604020202020204" pitchFamily="34" charset="0"/>
                  <a:cs typeface="Arial" panose="020B0604020202020204" pitchFamily="34" charset="0"/>
                </a:rPr>
                <a:t> par le référent (oui/en cours/non)</a:t>
              </a:r>
            </a:p>
          </p:txBody>
        </p:sp>
      </p:grpSp>
      <p:grpSp>
        <p:nvGrpSpPr>
          <p:cNvPr id="22" name="Groupe 21">
            <a:extLst>
              <a:ext uri="{FF2B5EF4-FFF2-40B4-BE49-F238E27FC236}">
                <a16:creationId xmlns:a16="http://schemas.microsoft.com/office/drawing/2014/main" id="{8042E66B-1693-4790-9C23-7A90BEBE86A2}"/>
              </a:ext>
            </a:extLst>
          </p:cNvPr>
          <p:cNvGrpSpPr/>
          <p:nvPr/>
        </p:nvGrpSpPr>
        <p:grpSpPr>
          <a:xfrm>
            <a:off x="179108" y="4668158"/>
            <a:ext cx="11915476" cy="1763583"/>
            <a:chOff x="289711" y="4617436"/>
            <a:chExt cx="4819614" cy="1763583"/>
          </a:xfrm>
        </p:grpSpPr>
        <p:sp>
          <p:nvSpPr>
            <p:cNvPr id="23" name="Rectangle 22">
              <a:extLst>
                <a:ext uri="{FF2B5EF4-FFF2-40B4-BE49-F238E27FC236}">
                  <a16:creationId xmlns:a16="http://schemas.microsoft.com/office/drawing/2014/main" id="{27EB6D33-991A-4793-9BFA-ACBD39BC4AA2}"/>
                </a:ext>
              </a:extLst>
            </p:cNvPr>
            <p:cNvSpPr/>
            <p:nvPr/>
          </p:nvSpPr>
          <p:spPr>
            <a:xfrm>
              <a:off x="289711" y="4642167"/>
              <a:ext cx="4819614" cy="173885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ZoneTexte 23">
              <a:extLst>
                <a:ext uri="{FF2B5EF4-FFF2-40B4-BE49-F238E27FC236}">
                  <a16:creationId xmlns:a16="http://schemas.microsoft.com/office/drawing/2014/main" id="{8C06C35B-E497-4625-AC8B-798285FC34C6}"/>
                </a:ext>
              </a:extLst>
            </p:cNvPr>
            <p:cNvSpPr txBox="1"/>
            <p:nvPr/>
          </p:nvSpPr>
          <p:spPr>
            <a:xfrm>
              <a:off x="289712" y="4617436"/>
              <a:ext cx="4819613" cy="1569660"/>
            </a:xfrm>
            <a:prstGeom prst="rect">
              <a:avLst/>
            </a:prstGeom>
            <a:noFill/>
          </p:spPr>
          <p:txBody>
            <a:bodyPr wrap="square" lIns="91440" tIns="45720" rIns="91440" bIns="45720" rtlCol="0" anchor="t">
              <a:spAutoFit/>
            </a:bodyPr>
            <a:lstStyle/>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fr-FR" sz="1600" dirty="0">
                  <a:solidFill>
                    <a:prstClr val="black"/>
                  </a:solidFill>
                  <a:latin typeface="Arial" panose="020B0604020202020204" pitchFamily="34" charset="0"/>
                  <a:cs typeface="Arial" panose="020B0604020202020204" pitchFamily="34" charset="0"/>
                </a:rPr>
                <a:t>Une ligne rouge signifie que le signalement n’a pas été finalisé (il reste des champs à compléter)</a:t>
              </a: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fr-FR" sz="1600" dirty="0">
                  <a:solidFill>
                    <a:prstClr val="black"/>
                  </a:solidFill>
                  <a:latin typeface="Arial" panose="020B0604020202020204" pitchFamily="34" charset="0"/>
                  <a:cs typeface="Arial" panose="020B0604020202020204" pitchFamily="34" charset="0"/>
                </a:rPr>
                <a:t>Un signalement à « </a:t>
              </a:r>
              <a:r>
                <a:rPr lang="fr-FR" sz="1600" dirty="0" err="1">
                  <a:solidFill>
                    <a:prstClr val="black"/>
                  </a:solidFill>
                  <a:latin typeface="Arial" panose="020B0604020202020204" pitchFamily="34" charset="0"/>
                  <a:cs typeface="Arial" panose="020B0604020202020204" pitchFamily="34" charset="0"/>
                </a:rPr>
                <a:t>Invalid</a:t>
              </a:r>
              <a:r>
                <a:rPr lang="fr-FR" sz="1600" dirty="0">
                  <a:solidFill>
                    <a:prstClr val="black"/>
                  </a:solidFill>
                  <a:latin typeface="Arial" panose="020B0604020202020204" pitchFamily="34" charset="0"/>
                  <a:cs typeface="Arial" panose="020B0604020202020204" pitchFamily="34" charset="0"/>
                </a:rPr>
                <a:t> date » est un signalement qui a été initié mais dont le formulaire n’a pas été complété, il est possible de le supprimer depuis la cartographie via le mode d’interrogation (« i » en haut) ou depuis le tableau via le stylo.</a:t>
              </a: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fr-FR" sz="1600" dirty="0">
                  <a:solidFill>
                    <a:prstClr val="black"/>
                  </a:solidFill>
                  <a:latin typeface="Arial" panose="020B0604020202020204" pitchFamily="34" charset="0"/>
                  <a:cs typeface="Arial" panose="020B0604020202020204" pitchFamily="34" charset="0"/>
                </a:rPr>
                <a:t>Le stylo permet d’accéder au formulaire du signalement</a:t>
              </a: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fr-FR" sz="1600" dirty="0">
                  <a:solidFill>
                    <a:prstClr val="black"/>
                  </a:solidFill>
                  <a:latin typeface="Arial" panose="020B0604020202020204" pitchFamily="34" charset="0"/>
                  <a:cs typeface="Arial" panose="020B0604020202020204" pitchFamily="34" charset="0"/>
                </a:rPr>
                <a:t>L’œil permet d’ouvrir la cartographie, centrée sur le signalement</a:t>
              </a: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fr-FR" sz="1600" dirty="0">
                  <a:solidFill>
                    <a:prstClr val="black"/>
                  </a:solidFill>
                  <a:latin typeface="Arial" panose="020B0604020202020204" pitchFamily="34" charset="0"/>
                  <a:cs typeface="Arial" panose="020B0604020202020204" pitchFamily="34" charset="0"/>
                </a:rPr>
                <a:t>Suite à une nouvelle saisie, il peut être nécessaire d’actualiser la page pour faire apparaitre le signalement dans le tableau (F5)</a:t>
              </a:r>
            </a:p>
          </p:txBody>
        </p:sp>
      </p:grpSp>
      <p:sp>
        <p:nvSpPr>
          <p:cNvPr id="10" name="Rectangle 9">
            <a:extLst>
              <a:ext uri="{FF2B5EF4-FFF2-40B4-BE49-F238E27FC236}">
                <a16:creationId xmlns:a16="http://schemas.microsoft.com/office/drawing/2014/main" id="{CE23C922-87A9-4250-8C9D-33B55CB4F820}"/>
              </a:ext>
            </a:extLst>
          </p:cNvPr>
          <p:cNvSpPr/>
          <p:nvPr/>
        </p:nvSpPr>
        <p:spPr>
          <a:xfrm>
            <a:off x="9106293" y="3724313"/>
            <a:ext cx="527901" cy="187811"/>
          </a:xfrm>
          <a:prstGeom prst="rect">
            <a:avLst/>
          </a:prstGeom>
          <a:solidFill>
            <a:srgbClr val="F5C6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4AF335FB-BD00-4E16-A74C-D934860E115A}"/>
              </a:ext>
            </a:extLst>
          </p:cNvPr>
          <p:cNvSpPr txBox="1"/>
          <p:nvPr/>
        </p:nvSpPr>
        <p:spPr>
          <a:xfrm>
            <a:off x="9025529" y="3724313"/>
            <a:ext cx="599862" cy="246221"/>
          </a:xfrm>
          <a:prstGeom prst="rect">
            <a:avLst/>
          </a:prstGeom>
          <a:noFill/>
        </p:spPr>
        <p:txBody>
          <a:bodyPr wrap="square" lIns="91440" tIns="45720" rIns="91440" bIns="45720" rtlCol="0" anchor="t">
            <a:spAutoFit/>
          </a:bodyPr>
          <a:lstStyle/>
          <a:p>
            <a:pPr marR="0" lvl="0" defTabSz="914400" rtl="0" eaLnBrk="1" fontAlgn="auto" latinLnBrk="0" hangingPunct="1">
              <a:lnSpc>
                <a:spcPct val="100000"/>
              </a:lnSpc>
              <a:spcBef>
                <a:spcPts val="0"/>
              </a:spcBef>
              <a:spcAft>
                <a:spcPts val="0"/>
              </a:spcAft>
              <a:buClrTx/>
              <a:buSzTx/>
              <a:tabLst/>
              <a:defRPr/>
            </a:pPr>
            <a:r>
              <a:rPr lang="fr-FR" sz="1000" dirty="0">
                <a:solidFill>
                  <a:prstClr val="black"/>
                </a:solidFill>
                <a:latin typeface="Arial" panose="020B0604020202020204" pitchFamily="34" charset="0"/>
                <a:cs typeface="Arial" panose="020B0604020202020204" pitchFamily="34" charset="0"/>
              </a:rPr>
              <a:t>Non</a:t>
            </a:r>
          </a:p>
        </p:txBody>
      </p:sp>
      <p:sp>
        <p:nvSpPr>
          <p:cNvPr id="17" name="ZoneTexte 16">
            <a:extLst>
              <a:ext uri="{FF2B5EF4-FFF2-40B4-BE49-F238E27FC236}">
                <a16:creationId xmlns:a16="http://schemas.microsoft.com/office/drawing/2014/main" id="{4B2928BC-9A06-4CBC-B2F5-4621976F9448}"/>
              </a:ext>
            </a:extLst>
          </p:cNvPr>
          <p:cNvSpPr txBox="1"/>
          <p:nvPr/>
        </p:nvSpPr>
        <p:spPr>
          <a:xfrm>
            <a:off x="9664472" y="108662"/>
            <a:ext cx="23134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RÉFÉRENT DE TERRAIN</a:t>
            </a:r>
          </a:p>
        </p:txBody>
      </p:sp>
    </p:spTree>
    <p:extLst>
      <p:ext uri="{BB962C8B-B14F-4D97-AF65-F5344CB8AC3E}">
        <p14:creationId xmlns:p14="http://schemas.microsoft.com/office/powerpoint/2010/main" val="2999137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F76A275-95CE-40E0-87F3-191589B6F125}"/>
              </a:ext>
            </a:extLst>
          </p:cNvPr>
          <p:cNvPicPr>
            <a:picLocks noChangeAspect="1"/>
          </p:cNvPicPr>
          <p:nvPr/>
        </p:nvPicPr>
        <p:blipFill>
          <a:blip r:embed="rId3"/>
          <a:stretch>
            <a:fillRect/>
          </a:stretch>
        </p:blipFill>
        <p:spPr>
          <a:xfrm>
            <a:off x="5689263" y="3928214"/>
            <a:ext cx="6095999" cy="2349779"/>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3 - GENERALITES</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23" name="Rectangle 22">
            <a:extLst>
              <a:ext uri="{FF2B5EF4-FFF2-40B4-BE49-F238E27FC236}">
                <a16:creationId xmlns:a16="http://schemas.microsoft.com/office/drawing/2014/main" id="{6A68328B-E079-4268-BD0A-F744CDCA9877}"/>
              </a:ext>
            </a:extLst>
          </p:cNvPr>
          <p:cNvSpPr/>
          <p:nvPr/>
        </p:nvSpPr>
        <p:spPr>
          <a:xfrm>
            <a:off x="8063970" y="2089746"/>
            <a:ext cx="3137420" cy="66577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ZoneTexte 36">
            <a:extLst>
              <a:ext uri="{FF2B5EF4-FFF2-40B4-BE49-F238E27FC236}">
                <a16:creationId xmlns:a16="http://schemas.microsoft.com/office/drawing/2014/main" id="{885F7243-1FB5-4828-827C-A62C95335151}"/>
              </a:ext>
            </a:extLst>
          </p:cNvPr>
          <p:cNvSpPr txBox="1"/>
          <p:nvPr/>
        </p:nvSpPr>
        <p:spPr>
          <a:xfrm>
            <a:off x="8086452" y="2114584"/>
            <a:ext cx="31946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Possibilité de modifier un dégât de gibier</a:t>
            </a:r>
          </a:p>
        </p:txBody>
      </p:sp>
      <p:sp>
        <p:nvSpPr>
          <p:cNvPr id="38" name="Rectangle 37">
            <a:extLst>
              <a:ext uri="{FF2B5EF4-FFF2-40B4-BE49-F238E27FC236}">
                <a16:creationId xmlns:a16="http://schemas.microsoft.com/office/drawing/2014/main" id="{AB18BBA9-8140-439D-939E-8C975620DF32}"/>
              </a:ext>
            </a:extLst>
          </p:cNvPr>
          <p:cNvSpPr/>
          <p:nvPr/>
        </p:nvSpPr>
        <p:spPr>
          <a:xfrm>
            <a:off x="8955427" y="829400"/>
            <a:ext cx="3137420" cy="66577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ZoneTexte 38">
            <a:extLst>
              <a:ext uri="{FF2B5EF4-FFF2-40B4-BE49-F238E27FC236}">
                <a16:creationId xmlns:a16="http://schemas.microsoft.com/office/drawing/2014/main" id="{F09F7CD1-AF0C-4D48-9C22-DC1769316642}"/>
              </a:ext>
            </a:extLst>
          </p:cNvPr>
          <p:cNvSpPr txBox="1"/>
          <p:nvPr/>
        </p:nvSpPr>
        <p:spPr>
          <a:xfrm>
            <a:off x="8888679" y="839120"/>
            <a:ext cx="31946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Possibilité de consulter un dégât de gibier</a:t>
            </a:r>
          </a:p>
        </p:txBody>
      </p:sp>
      <p:sp>
        <p:nvSpPr>
          <p:cNvPr id="27" name="Rectangle 26">
            <a:extLst>
              <a:ext uri="{FF2B5EF4-FFF2-40B4-BE49-F238E27FC236}">
                <a16:creationId xmlns:a16="http://schemas.microsoft.com/office/drawing/2014/main" id="{F3DED1A3-AAF3-48A4-B66C-0D930E3E3D32}"/>
              </a:ext>
            </a:extLst>
          </p:cNvPr>
          <p:cNvSpPr/>
          <p:nvPr/>
        </p:nvSpPr>
        <p:spPr>
          <a:xfrm>
            <a:off x="124437" y="5315510"/>
            <a:ext cx="3888764" cy="94088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D72A793B-DC63-4726-A98A-C7A99B4006C7}"/>
              </a:ext>
            </a:extLst>
          </p:cNvPr>
          <p:cNvSpPr txBox="1"/>
          <p:nvPr/>
        </p:nvSpPr>
        <p:spPr>
          <a:xfrm>
            <a:off x="141456" y="5346742"/>
            <a:ext cx="3871744"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l’onglet « saisir des dégâts de gibier » pour accéder à toutes ces fonctionnalités</a:t>
            </a:r>
          </a:p>
        </p:txBody>
      </p:sp>
      <p:sp>
        <p:nvSpPr>
          <p:cNvPr id="3" name="Espace réservé du numéro de diapositive 2">
            <a:extLst>
              <a:ext uri="{FF2B5EF4-FFF2-40B4-BE49-F238E27FC236}">
                <a16:creationId xmlns:a16="http://schemas.microsoft.com/office/drawing/2014/main" id="{7CE034E6-46D6-4EF7-8330-1E387EB7306D}"/>
              </a:ext>
            </a:extLst>
          </p:cNvPr>
          <p:cNvSpPr>
            <a:spLocks noGrp="1"/>
          </p:cNvSpPr>
          <p:nvPr>
            <p:ph type="sldNum" sz="quarter" idx="12"/>
          </p:nvPr>
        </p:nvSpPr>
        <p:spPr>
          <a:xfrm>
            <a:off x="9368578" y="648316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DA44EAFE-F202-431B-A384-F45FC7147866}"/>
              </a:ext>
            </a:extLst>
          </p:cNvPr>
          <p:cNvSpPr/>
          <p:nvPr/>
        </p:nvSpPr>
        <p:spPr>
          <a:xfrm>
            <a:off x="358306" y="2697661"/>
            <a:ext cx="1461068" cy="33777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1" name="Connecteur droit 30">
            <a:extLst>
              <a:ext uri="{FF2B5EF4-FFF2-40B4-BE49-F238E27FC236}">
                <a16:creationId xmlns:a16="http://schemas.microsoft.com/office/drawing/2014/main" id="{E1A44587-3577-482B-AFE3-803D24395145}"/>
              </a:ext>
            </a:extLst>
          </p:cNvPr>
          <p:cNvCxnSpPr>
            <a:cxnSpLocks/>
          </p:cNvCxnSpPr>
          <p:nvPr/>
        </p:nvCxnSpPr>
        <p:spPr>
          <a:xfrm>
            <a:off x="1819374" y="3035431"/>
            <a:ext cx="215996" cy="892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74ED5E31-5E21-44D0-94CF-5DD3BE1553BC}"/>
              </a:ext>
            </a:extLst>
          </p:cNvPr>
          <p:cNvCxnSpPr>
            <a:cxnSpLocks/>
          </p:cNvCxnSpPr>
          <p:nvPr/>
        </p:nvCxnSpPr>
        <p:spPr>
          <a:xfrm>
            <a:off x="2035370" y="3928214"/>
            <a:ext cx="3479310" cy="2290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C011513-068C-4EED-9B18-A84A079F1313}"/>
              </a:ext>
            </a:extLst>
          </p:cNvPr>
          <p:cNvSpPr/>
          <p:nvPr/>
        </p:nvSpPr>
        <p:spPr>
          <a:xfrm>
            <a:off x="11586959" y="5991385"/>
            <a:ext cx="198303" cy="265006"/>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0301F59-AF7E-4D33-A1B3-F92B30E0B44D}"/>
              </a:ext>
            </a:extLst>
          </p:cNvPr>
          <p:cNvSpPr/>
          <p:nvPr/>
        </p:nvSpPr>
        <p:spPr>
          <a:xfrm>
            <a:off x="11367143" y="5991385"/>
            <a:ext cx="198303" cy="265006"/>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1" name="Connecteur droit avec flèche 40">
            <a:extLst>
              <a:ext uri="{FF2B5EF4-FFF2-40B4-BE49-F238E27FC236}">
                <a16:creationId xmlns:a16="http://schemas.microsoft.com/office/drawing/2014/main" id="{11588AF3-2F46-4E35-B9E4-734CFFC86430}"/>
              </a:ext>
            </a:extLst>
          </p:cNvPr>
          <p:cNvCxnSpPr>
            <a:cxnSpLocks/>
          </p:cNvCxnSpPr>
          <p:nvPr/>
        </p:nvCxnSpPr>
        <p:spPr>
          <a:xfrm flipH="1" flipV="1">
            <a:off x="10535108" y="2862226"/>
            <a:ext cx="971636" cy="311836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35A36F1D-1C60-4193-9CF7-3CC869521381}"/>
              </a:ext>
            </a:extLst>
          </p:cNvPr>
          <p:cNvCxnSpPr>
            <a:cxnSpLocks/>
          </p:cNvCxnSpPr>
          <p:nvPr/>
        </p:nvCxnSpPr>
        <p:spPr>
          <a:xfrm flipH="1" flipV="1">
            <a:off x="11651484" y="1570558"/>
            <a:ext cx="42545" cy="444286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9F4D390C-A6CD-1C02-3967-FFA8FED7CC0F}"/>
              </a:ext>
            </a:extLst>
          </p:cNvPr>
          <p:cNvSpPr txBox="1"/>
          <p:nvPr/>
        </p:nvSpPr>
        <p:spPr>
          <a:xfrm>
            <a:off x="9664472" y="108662"/>
            <a:ext cx="23134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RÉFÉRENT DE TERRAIN</a:t>
            </a:r>
          </a:p>
        </p:txBody>
      </p:sp>
      <p:grpSp>
        <p:nvGrpSpPr>
          <p:cNvPr id="9" name="Groupe 8">
            <a:extLst>
              <a:ext uri="{FF2B5EF4-FFF2-40B4-BE49-F238E27FC236}">
                <a16:creationId xmlns:a16="http://schemas.microsoft.com/office/drawing/2014/main" id="{D40F6430-073E-16C0-A9F6-47017E6A184C}"/>
              </a:ext>
            </a:extLst>
          </p:cNvPr>
          <p:cNvGrpSpPr/>
          <p:nvPr/>
        </p:nvGrpSpPr>
        <p:grpSpPr>
          <a:xfrm>
            <a:off x="157691" y="891740"/>
            <a:ext cx="6513690" cy="4174851"/>
            <a:chOff x="157691" y="891740"/>
            <a:chExt cx="6513690" cy="4174851"/>
          </a:xfrm>
        </p:grpSpPr>
        <p:pic>
          <p:nvPicPr>
            <p:cNvPr id="7" name="Image 6">
              <a:extLst>
                <a:ext uri="{FF2B5EF4-FFF2-40B4-BE49-F238E27FC236}">
                  <a16:creationId xmlns:a16="http://schemas.microsoft.com/office/drawing/2014/main" id="{A5941FC6-8D79-DC8E-5C18-0F10E86C7552}"/>
                </a:ext>
              </a:extLst>
            </p:cNvPr>
            <p:cNvPicPr>
              <a:picLocks noChangeAspect="1"/>
            </p:cNvPicPr>
            <p:nvPr/>
          </p:nvPicPr>
          <p:blipFill rotWithShape="1">
            <a:blip r:embed="rId4"/>
            <a:srcRect t="1091"/>
            <a:stretch/>
          </p:blipFill>
          <p:spPr>
            <a:xfrm>
              <a:off x="157691" y="891740"/>
              <a:ext cx="6513690" cy="4174851"/>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44E5F143-20F7-A195-F78D-AD8F4336A29E}"/>
                </a:ext>
              </a:extLst>
            </p:cNvPr>
            <p:cNvPicPr>
              <a:picLocks noChangeAspect="1"/>
            </p:cNvPicPr>
            <p:nvPr/>
          </p:nvPicPr>
          <p:blipFill>
            <a:blip r:embed="rId5"/>
            <a:stretch>
              <a:fillRect/>
            </a:stretch>
          </p:blipFill>
          <p:spPr>
            <a:xfrm>
              <a:off x="313454" y="1634687"/>
              <a:ext cx="3546331" cy="229007"/>
            </a:xfrm>
            <a:prstGeom prst="rect">
              <a:avLst/>
            </a:prstGeom>
          </p:spPr>
        </p:pic>
      </p:grpSp>
    </p:spTree>
    <p:extLst>
      <p:ext uri="{BB962C8B-B14F-4D97-AF65-F5344CB8AC3E}">
        <p14:creationId xmlns:p14="http://schemas.microsoft.com/office/powerpoint/2010/main" val="1683543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3 - GENERALITES</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27" name="Rectangle 26">
            <a:extLst>
              <a:ext uri="{FF2B5EF4-FFF2-40B4-BE49-F238E27FC236}">
                <a16:creationId xmlns:a16="http://schemas.microsoft.com/office/drawing/2014/main" id="{F3DED1A3-AAF3-48A4-B66C-0D930E3E3D32}"/>
              </a:ext>
            </a:extLst>
          </p:cNvPr>
          <p:cNvSpPr/>
          <p:nvPr/>
        </p:nvSpPr>
        <p:spPr>
          <a:xfrm>
            <a:off x="124437" y="5056064"/>
            <a:ext cx="3888764" cy="120032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Espace réservé du numéro de diapositive 2">
            <a:extLst>
              <a:ext uri="{FF2B5EF4-FFF2-40B4-BE49-F238E27FC236}">
                <a16:creationId xmlns:a16="http://schemas.microsoft.com/office/drawing/2014/main" id="{7CE034E6-46D6-4EF7-8330-1E387EB7306D}"/>
              </a:ext>
            </a:extLst>
          </p:cNvPr>
          <p:cNvSpPr>
            <a:spLocks noGrp="1"/>
          </p:cNvSpPr>
          <p:nvPr>
            <p:ph type="sldNum" sz="quarter" idx="12"/>
          </p:nvPr>
        </p:nvSpPr>
        <p:spPr>
          <a:xfrm>
            <a:off x="9368578" y="648316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6" name="ZoneTexte 25">
            <a:extLst>
              <a:ext uri="{FF2B5EF4-FFF2-40B4-BE49-F238E27FC236}">
                <a16:creationId xmlns:a16="http://schemas.microsoft.com/office/drawing/2014/main" id="{C9E71A45-673A-4012-A326-573F68A022ED}"/>
              </a:ext>
            </a:extLst>
          </p:cNvPr>
          <p:cNvSpPr txBox="1"/>
          <p:nvPr/>
        </p:nvSpPr>
        <p:spPr>
          <a:xfrm>
            <a:off x="-159564" y="5131562"/>
            <a:ext cx="4456765" cy="107721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l’onglet « Cartographie » pour accéder à la cartographie de la France métropolitaine représentant les dégâts de gibier</a:t>
            </a:r>
          </a:p>
        </p:txBody>
      </p:sp>
      <p:sp>
        <p:nvSpPr>
          <p:cNvPr id="14" name="Rectangle 13">
            <a:extLst>
              <a:ext uri="{FF2B5EF4-FFF2-40B4-BE49-F238E27FC236}">
                <a16:creationId xmlns:a16="http://schemas.microsoft.com/office/drawing/2014/main" id="{56572638-6954-4E15-8E1A-FA8A8DAD1E18}"/>
              </a:ext>
            </a:extLst>
          </p:cNvPr>
          <p:cNvSpPr/>
          <p:nvPr/>
        </p:nvSpPr>
        <p:spPr>
          <a:xfrm>
            <a:off x="550870" y="2908690"/>
            <a:ext cx="1287358" cy="268144"/>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5" name="Connecteur droit 14">
            <a:extLst>
              <a:ext uri="{FF2B5EF4-FFF2-40B4-BE49-F238E27FC236}">
                <a16:creationId xmlns:a16="http://schemas.microsoft.com/office/drawing/2014/main" id="{7C76DF43-7CDE-4865-B5E0-27B990B4EF9A}"/>
              </a:ext>
            </a:extLst>
          </p:cNvPr>
          <p:cNvCxnSpPr>
            <a:cxnSpLocks/>
          </p:cNvCxnSpPr>
          <p:nvPr/>
        </p:nvCxnSpPr>
        <p:spPr>
          <a:xfrm>
            <a:off x="1838228" y="3176834"/>
            <a:ext cx="509046" cy="883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FD73F473-8A84-4164-8CAA-4E6B87F45CCF}"/>
              </a:ext>
            </a:extLst>
          </p:cNvPr>
          <p:cNvCxnSpPr>
            <a:cxnSpLocks/>
          </p:cNvCxnSpPr>
          <p:nvPr/>
        </p:nvCxnSpPr>
        <p:spPr>
          <a:xfrm>
            <a:off x="2337847" y="4060608"/>
            <a:ext cx="221529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3C362C3A-250A-34D3-E63C-B26178176DA7}"/>
              </a:ext>
            </a:extLst>
          </p:cNvPr>
          <p:cNvSpPr txBox="1"/>
          <p:nvPr/>
        </p:nvSpPr>
        <p:spPr>
          <a:xfrm>
            <a:off x="9664472" y="108662"/>
            <a:ext cx="23134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RÉFÉRENT DE TERRAIN</a:t>
            </a:r>
          </a:p>
        </p:txBody>
      </p:sp>
      <p:grpSp>
        <p:nvGrpSpPr>
          <p:cNvPr id="8" name="Groupe 7">
            <a:extLst>
              <a:ext uri="{FF2B5EF4-FFF2-40B4-BE49-F238E27FC236}">
                <a16:creationId xmlns:a16="http://schemas.microsoft.com/office/drawing/2014/main" id="{1CBEE2E1-3ECD-1022-905E-8E33BEFEA3ED}"/>
              </a:ext>
            </a:extLst>
          </p:cNvPr>
          <p:cNvGrpSpPr/>
          <p:nvPr/>
        </p:nvGrpSpPr>
        <p:grpSpPr>
          <a:xfrm>
            <a:off x="343137" y="974455"/>
            <a:ext cx="6035667" cy="3868469"/>
            <a:chOff x="343137" y="974455"/>
            <a:chExt cx="6035667" cy="3868469"/>
          </a:xfrm>
        </p:grpSpPr>
        <p:pic>
          <p:nvPicPr>
            <p:cNvPr id="5" name="Image 4">
              <a:extLst>
                <a:ext uri="{FF2B5EF4-FFF2-40B4-BE49-F238E27FC236}">
                  <a16:creationId xmlns:a16="http://schemas.microsoft.com/office/drawing/2014/main" id="{43A5581C-C0CE-B50A-E0DF-C2F370FE449B}"/>
                </a:ext>
              </a:extLst>
            </p:cNvPr>
            <p:cNvPicPr>
              <a:picLocks noChangeAspect="1"/>
            </p:cNvPicPr>
            <p:nvPr/>
          </p:nvPicPr>
          <p:blipFill rotWithShape="1">
            <a:blip r:embed="rId3"/>
            <a:srcRect t="1091"/>
            <a:stretch/>
          </p:blipFill>
          <p:spPr>
            <a:xfrm>
              <a:off x="343137" y="974455"/>
              <a:ext cx="6035667" cy="3868469"/>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3B8FD6D1-70EB-C969-8CA7-A8E335164FD1}"/>
                </a:ext>
              </a:extLst>
            </p:cNvPr>
            <p:cNvPicPr>
              <a:picLocks noChangeAspect="1"/>
            </p:cNvPicPr>
            <p:nvPr/>
          </p:nvPicPr>
          <p:blipFill>
            <a:blip r:embed="rId4"/>
            <a:stretch>
              <a:fillRect/>
            </a:stretch>
          </p:blipFill>
          <p:spPr>
            <a:xfrm>
              <a:off x="521921" y="1641896"/>
              <a:ext cx="3208250" cy="207175"/>
            </a:xfrm>
            <a:prstGeom prst="rect">
              <a:avLst/>
            </a:prstGeom>
          </p:spPr>
        </p:pic>
      </p:grpSp>
      <p:pic>
        <p:nvPicPr>
          <p:cNvPr id="11" name="Image 10">
            <a:extLst>
              <a:ext uri="{FF2B5EF4-FFF2-40B4-BE49-F238E27FC236}">
                <a16:creationId xmlns:a16="http://schemas.microsoft.com/office/drawing/2014/main" id="{1D02EE12-334D-AE37-8D1B-E639D73CBA66}"/>
              </a:ext>
            </a:extLst>
          </p:cNvPr>
          <p:cNvPicPr>
            <a:picLocks noChangeAspect="1"/>
          </p:cNvPicPr>
          <p:nvPr/>
        </p:nvPicPr>
        <p:blipFill rotWithShape="1">
          <a:blip r:embed="rId5"/>
          <a:srcRect t="8942"/>
          <a:stretch/>
        </p:blipFill>
        <p:spPr>
          <a:xfrm>
            <a:off x="4628594" y="3428999"/>
            <a:ext cx="6960874" cy="25918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794248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025B53459CCF14BAD639889C23CE6D7" ma:contentTypeVersion="6" ma:contentTypeDescription="Crée un document." ma:contentTypeScope="" ma:versionID="c8058cb7190dec28dc67731e1ad49f21">
  <xsd:schema xmlns:xsd="http://www.w3.org/2001/XMLSchema" xmlns:xs="http://www.w3.org/2001/XMLSchema" xmlns:p="http://schemas.microsoft.com/office/2006/metadata/properties" xmlns:ns2="20276166-61e5-4c57-87a3-55ab1e7dc4a1" xmlns:ns3="7b976bf7-4d5d-42fe-9330-b856237949ef" targetNamespace="http://schemas.microsoft.com/office/2006/metadata/properties" ma:root="true" ma:fieldsID="54c7bcaf18035b255971e148a1bf4360" ns2:_="" ns3:_="">
    <xsd:import namespace="20276166-61e5-4c57-87a3-55ab1e7dc4a1"/>
    <xsd:import namespace="7b976bf7-4d5d-42fe-9330-b856237949e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276166-61e5-4c57-87a3-55ab1e7dc4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b976bf7-4d5d-42fe-9330-b856237949ef"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96C8D69-94F1-4CCF-9942-11559D4633F3}">
  <ds:schemaRefs>
    <ds:schemaRef ds:uri="http://schemas.microsoft.com/sharepoint/v3/contenttype/forms"/>
  </ds:schemaRefs>
</ds:datastoreItem>
</file>

<file path=customXml/itemProps2.xml><?xml version="1.0" encoding="utf-8"?>
<ds:datastoreItem xmlns:ds="http://schemas.openxmlformats.org/officeDocument/2006/customXml" ds:itemID="{F8DC978E-8A2A-4E1F-AE8C-BA5386F5DF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276166-61e5-4c57-87a3-55ab1e7dc4a1"/>
    <ds:schemaRef ds:uri="7b976bf7-4d5d-42fe-9330-b856237949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0C2CED3-ED00-412E-B753-C0644E0A4F3E}">
  <ds:schemaRefs>
    <ds:schemaRef ds:uri="http://purl.org/dc/terms/"/>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7b976bf7-4d5d-42fe-9330-b856237949ef"/>
    <ds:schemaRef ds:uri="http://purl.org/dc/elements/1.1/"/>
    <ds:schemaRef ds:uri="http://purl.org/dc/dcmitype/"/>
    <ds:schemaRef ds:uri="http://schemas.openxmlformats.org/package/2006/metadata/core-properties"/>
    <ds:schemaRef ds:uri="20276166-61e5-4c57-87a3-55ab1e7dc4a1"/>
  </ds:schemaRefs>
</ds:datastoreItem>
</file>

<file path=docProps/app.xml><?xml version="1.0" encoding="utf-8"?>
<Properties xmlns="http://schemas.openxmlformats.org/officeDocument/2006/extended-properties" xmlns:vt="http://schemas.openxmlformats.org/officeDocument/2006/docPropsVTypes">
  <TotalTime>5190</TotalTime>
  <Words>1596</Words>
  <Application>Microsoft Office PowerPoint</Application>
  <PresentationFormat>Grand écran</PresentationFormat>
  <Paragraphs>400</Paragraphs>
  <Slides>24</Slides>
  <Notes>20</Notes>
  <HiddenSlides>0</HiddenSlides>
  <MMClips>0</MMClips>
  <ScaleCrop>false</ScaleCrop>
  <HeadingPairs>
    <vt:vector size="6" baseType="variant">
      <vt:variant>
        <vt:lpstr>Polices utilisées</vt:lpstr>
      </vt:variant>
      <vt:variant>
        <vt:i4>4</vt:i4>
      </vt:variant>
      <vt:variant>
        <vt:lpstr>Thème</vt:lpstr>
      </vt:variant>
      <vt:variant>
        <vt:i4>2</vt:i4>
      </vt:variant>
      <vt:variant>
        <vt:lpstr>Titres des diapositives</vt:lpstr>
      </vt:variant>
      <vt:variant>
        <vt:i4>24</vt:i4>
      </vt:variant>
    </vt:vector>
  </HeadingPairs>
  <TitlesOfParts>
    <vt:vector size="30" baseType="lpstr">
      <vt:lpstr>Arial</vt:lpstr>
      <vt:lpstr>Calibri</vt:lpstr>
      <vt:lpstr>Calibri Light</vt:lpstr>
      <vt:lpstr>Wingdings</vt:lpstr>
      <vt:lpstr>Thème Office</vt:lpstr>
      <vt:lpstr>1_Thème Office</vt:lpstr>
      <vt:lpstr>Présentation PowerPoint</vt:lpstr>
      <vt:lpstr>RÉFÉRENT DE TERRAIN</vt:lpstr>
      <vt:lpstr>SOMMAIRE</vt:lpstr>
      <vt:lpstr>1 - CONNEXION</vt:lpstr>
      <vt:lpstr>2 - MON COMPTE</vt:lpstr>
      <vt:lpstr>2 - MON COMPTE</vt:lpstr>
      <vt:lpstr>2 - MON COMPTE</vt:lpstr>
      <vt:lpstr>3 - GENERALITES</vt:lpstr>
      <vt:lpstr>3 - GENERALITES</vt:lpstr>
      <vt:lpstr>3 - GENERALITES</vt:lpstr>
      <vt:lpstr>3 - GENERALITES</vt:lpstr>
      <vt:lpstr>3 - GENERALITES</vt:lpstr>
      <vt:lpstr>Présentation PowerPoint</vt:lpstr>
      <vt:lpstr>Présentation PowerPoint</vt:lpstr>
      <vt:lpstr>Présentation PowerPoint</vt:lpstr>
      <vt:lpstr>Présentation PowerPoint</vt:lpstr>
      <vt:lpstr>5 - SAISIR DEPUIS LA CARTOGRAPHIE</vt:lpstr>
      <vt:lpstr>Présentation PowerPoint</vt:lpstr>
      <vt:lpstr>Présentation PowerPoint</vt:lpstr>
      <vt:lpstr>8 - COUCHES ANALYTIQUES DISPONIBLES</vt:lpstr>
      <vt:lpstr>Présentation PowerPoint</vt:lpstr>
      <vt:lpstr>Présentation PowerPoint</vt:lpstr>
      <vt:lpstr>10 - SAISIR DES ÎLOTS DE REBOISEMENT</vt:lpstr>
      <vt:lpstr>11 - 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Guillaume Lequeux</dc:creator>
  <cp:lastModifiedBy>Guillaume LEQUEUX</cp:lastModifiedBy>
  <cp:revision>163</cp:revision>
  <dcterms:created xsi:type="dcterms:W3CDTF">2021-07-05T07:34:52Z</dcterms:created>
  <dcterms:modified xsi:type="dcterms:W3CDTF">2024-08-06T12:20:01Z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0x0101001025B53459CCF14BAD639889C23CE6D7</vt:lpwstr>
  </property>
</Properties>
</file>