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1840" r:id="rId5"/>
    <p:sldId id="1917" r:id="rId6"/>
    <p:sldId id="1918" r:id="rId7"/>
    <p:sldId id="1927" r:id="rId8"/>
    <p:sldId id="1895" r:id="rId9"/>
    <p:sldId id="1900" r:id="rId10"/>
    <p:sldId id="1926" r:id="rId11"/>
    <p:sldId id="1893" r:id="rId12"/>
    <p:sldId id="1894" r:id="rId13"/>
    <p:sldId id="1919" r:id="rId14"/>
    <p:sldId id="1920" r:id="rId15"/>
    <p:sldId id="1923" r:id="rId16"/>
    <p:sldId id="1922" r:id="rId17"/>
    <p:sldId id="1925" r:id="rId18"/>
    <p:sldId id="1924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illaume Lequeux" initials="GL" lastIdx="16" clrIdx="0">
    <p:extLst>
      <p:ext uri="{19B8F6BF-5375-455C-9EA6-DF929625EA0E}">
        <p15:presenceInfo xmlns:p15="http://schemas.microsoft.com/office/powerpoint/2012/main" userId="S::guillaume.lequeux@gipatgeri.fr::81391173-0da7-4001-835e-24d3dd7307b1" providerId="AD"/>
      </p:ext>
    </p:extLst>
  </p:cmAuthor>
  <p:cmAuthor id="2" name="Florentin Balfouong" initials="FB" lastIdx="2" clrIdx="1">
    <p:extLst>
      <p:ext uri="{19B8F6BF-5375-455C-9EA6-DF929625EA0E}">
        <p15:presenceInfo xmlns:p15="http://schemas.microsoft.com/office/powerpoint/2012/main" userId="S::florentin.balfouong@gipatgeri.fr::cfa0147d-174d-401e-95f7-d319ba77e7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FFFFFF"/>
    <a:srgbClr val="56B742"/>
    <a:srgbClr val="D8E6E3"/>
    <a:srgbClr val="17A2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60"/>
  </p:normalViewPr>
  <p:slideViewPr>
    <p:cSldViewPr snapToGrid="0">
      <p:cViewPr>
        <p:scale>
          <a:sx n="90" d="100"/>
          <a:sy n="90" d="100"/>
        </p:scale>
        <p:origin x="144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B3ADF-84D6-4874-BE59-873F3F4DA500}" type="datetimeFigureOut">
              <a:rPr lang="fr-FR" smtClean="0"/>
              <a:t>02/08/2024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5CF486-E2E5-45FB-A425-D2DD4C73AC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0517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CF486-E2E5-45FB-A425-D2DD4C73ACF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4665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E458D-7586-4E11-AE31-A5F02247D83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811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E458D-7586-4E11-AE31-A5F02247D83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87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E458D-7586-4E11-AE31-A5F02247D83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569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E458D-7586-4E11-AE31-A5F02247D83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223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E458D-7586-4E11-AE31-A5F02247D83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2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E458D-7586-4E11-AE31-A5F02247D83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294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E458D-7586-4E11-AE31-A5F02247D83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105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E458D-7586-4E11-AE31-A5F02247D83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626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E458D-7586-4E11-AE31-A5F02247D83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770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E458D-7586-4E11-AE31-A5F02247D83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400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E458D-7586-4E11-AE31-A5F02247D83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024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E458D-7586-4E11-AE31-A5F02247D83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832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E458D-7586-4E11-AE31-A5F02247D83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331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7F1266-D026-4D10-B74F-F555CA1FF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2203944-33A8-428B-995F-F2A573E645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DFAA07-7CE8-48C8-AF36-A512176F1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F293-E96C-4B64-8F85-2130AFF6AF7E}" type="datetimeFigureOut">
              <a:rPr lang="fr-FR" smtClean="0"/>
              <a:t>02/08/2024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3B5AB5-2E75-4604-833C-ACC0E5D39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674683-0EC1-4BB7-9D80-BC7B2E843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2FDB8-A4D1-411D-B7AD-95CB13524C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84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7F4136-D872-41DA-8067-B253548FC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E529158-3C95-4073-BBA2-F9975F45B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BFE73E-A7FF-4206-BB0C-C65529EC0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F293-E96C-4B64-8F85-2130AFF6AF7E}" type="datetimeFigureOut">
              <a:rPr lang="fr-FR" smtClean="0"/>
              <a:t>02/08/2024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EE882E-0A06-4D4C-8678-3091290DF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0AA2FC-0A1E-40F9-A649-3376C69F8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2FDB8-A4D1-411D-B7AD-95CB13524C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7977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24E6B53-BE87-4AEC-9E28-26CB653C93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47719D0-5EDA-4728-AB4B-04AEFCAB9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17A87B-0832-4889-9EC4-33C87C0EA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F293-E96C-4B64-8F85-2130AFF6AF7E}" type="datetimeFigureOut">
              <a:rPr lang="fr-FR" smtClean="0"/>
              <a:t>02/08/2024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921646-17D5-414E-88E5-7994AE924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48A349-3528-4CF1-9405-3F52261FA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2FDB8-A4D1-411D-B7AD-95CB13524C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465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55FFDA-FF95-4209-B95C-EA8AC18A6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5431F0-355A-4706-82CB-AA7CA5243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3E08D2-3988-4DDD-BDC9-9D20B728C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F293-E96C-4B64-8F85-2130AFF6AF7E}" type="datetimeFigureOut">
              <a:rPr lang="fr-FR" smtClean="0"/>
              <a:t>02/08/2024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1BFAE9-D684-4F5C-90B0-B73E36991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C176D2-5A49-495C-996C-8D22EBBBF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2FDB8-A4D1-411D-B7AD-95CB13524C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92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11E5CC-FD89-4993-9E61-D103472CC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7C8209-A785-4C43-B3BB-006C38BB4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0D2D77-75A8-4022-AB8E-A079FEAEE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F293-E96C-4B64-8F85-2130AFF6AF7E}" type="datetimeFigureOut">
              <a:rPr lang="fr-FR" smtClean="0"/>
              <a:t>02/08/2024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1145E8-AED9-4865-8017-8774B36C5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B85349-4396-42E6-AEDE-6EA9BD239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2FDB8-A4D1-411D-B7AD-95CB13524C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308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FAB566-B10C-4307-BE88-8D34DA7B5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820C0A-DDD0-442C-894B-DF4931777C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840DB42-1FED-4E4E-8974-193CC7D4E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D83105D-3F7D-42E9-8BC8-FC512FC51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F293-E96C-4B64-8F85-2130AFF6AF7E}" type="datetimeFigureOut">
              <a:rPr lang="fr-FR" smtClean="0"/>
              <a:t>02/08/2024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DB6123-BF31-4279-A205-5C5974039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2AEBE2-3033-45DD-AEB0-4E092C9DF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2FDB8-A4D1-411D-B7AD-95CB13524C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5958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514A79-D7C6-4996-8D53-4ADDD6629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569B0C-9162-407D-85AC-92B436E0B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3273B96-98A8-4F06-8FCA-B548F4FF5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50011B8-5E46-4638-92E6-A83B78762B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0468CD9-3FD0-45D4-823A-81197D6BAC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A5A0EB4-C0E5-4844-990F-E4D44CB81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F293-E96C-4B64-8F85-2130AFF6AF7E}" type="datetimeFigureOut">
              <a:rPr lang="fr-FR" smtClean="0"/>
              <a:t>02/08/2024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7971766-F316-4CD2-94B3-6BA07DFEE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84160C7-5475-49E8-84B0-F548015B2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2FDB8-A4D1-411D-B7AD-95CB13524C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6270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0ACBE9-8EEC-4F4E-A3D9-C8B485881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C477F1D-A6B6-4861-8B6D-22A042BAE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F293-E96C-4B64-8F85-2130AFF6AF7E}" type="datetimeFigureOut">
              <a:rPr lang="fr-FR" smtClean="0"/>
              <a:t>02/08/2024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BA3702C-3ECB-489F-8ACD-225BA608B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E7ADC55-81D2-48BF-AD69-632B80CD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2FDB8-A4D1-411D-B7AD-95CB13524C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771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2CF31A2-9BC4-4595-877F-704DC6522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F293-E96C-4B64-8F85-2130AFF6AF7E}" type="datetimeFigureOut">
              <a:rPr lang="fr-FR" smtClean="0"/>
              <a:t>02/08/2024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869BBA5-E69C-4C42-B73B-365725E9E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DE56DB5-8644-4DDB-8EB7-998F41C93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2FDB8-A4D1-411D-B7AD-95CB13524C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9513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EDB51C-9A54-4C4E-9FDD-6693CF242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61243B-2377-4290-BE1D-BFFA204B0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7BEF487-DF10-46E0-8AD4-7D338BCCA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554C7E6-CBF0-4F4E-81A8-0B714D862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F293-E96C-4B64-8F85-2130AFF6AF7E}" type="datetimeFigureOut">
              <a:rPr lang="fr-FR" smtClean="0"/>
              <a:t>02/08/2024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29D89F-52B4-47E3-81D6-338E0872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9310A52-5DE7-4BB8-A461-D0B797585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2FDB8-A4D1-411D-B7AD-95CB13524C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0190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471161-354D-4F30-A199-2DF7B7CB1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9E8D2AC-E888-420B-96B7-C2DE2149B2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DE3401D-2875-44BF-B44A-40EC6F6A9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BD054DE-AC40-413A-8CC8-8BE89B2E6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F293-E96C-4B64-8F85-2130AFF6AF7E}" type="datetimeFigureOut">
              <a:rPr lang="fr-FR" smtClean="0"/>
              <a:t>02/08/2024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D2B7E9-FE8F-4CC3-A789-49084168F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9CFA72E-CB61-412B-9CC9-0A9626B82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2FDB8-A4D1-411D-B7AD-95CB13524C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9162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91669B7-1F12-4900-A26D-87899DDED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85934A-0106-427C-AA2F-F1DBDB79D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F03438-8940-4BFC-B897-94BDBCBA73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3F293-E96C-4B64-8F85-2130AFF6AF7E}" type="datetimeFigureOut">
              <a:rPr lang="fr-FR" smtClean="0"/>
              <a:t>02/08/2024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B9B534-470F-4FDE-A925-D86339FC67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E43617-2B05-4FCE-8F7D-30ABA768F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2FDB8-A4D1-411D-B7AD-95CB13524C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673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1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1.xml"/><Relationship Id="rId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EF5C190-EC62-4BDA-BF01-39FE0D338B39}"/>
              </a:ext>
            </a:extLst>
          </p:cNvPr>
          <p:cNvSpPr txBox="1">
            <a:spLocks/>
          </p:cNvSpPr>
          <p:nvPr/>
        </p:nvSpPr>
        <p:spPr>
          <a:xfrm>
            <a:off x="457199" y="2122583"/>
            <a:ext cx="11277600" cy="13064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fr-FR" altLang="fr-FR" sz="6000" b="1" dirty="0">
                <a:latin typeface="Calibri" panose="020F0502020204030204" pitchFamily="34" charset="0"/>
                <a:ea typeface="MS Gothic" panose="020B0609070205080204" pitchFamily="49" charset="-128"/>
              </a:rPr>
              <a:t>Plateforme Nationale Forêt-Gibier</a:t>
            </a:r>
            <a:endParaRPr lang="fr-FR" sz="6000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565B9F24-E2C9-49C4-8581-B1FD801C2D28}"/>
              </a:ext>
            </a:extLst>
          </p:cNvPr>
          <p:cNvSpPr txBox="1">
            <a:spLocks/>
          </p:cNvSpPr>
          <p:nvPr/>
        </p:nvSpPr>
        <p:spPr>
          <a:xfrm>
            <a:off x="1366092" y="3429000"/>
            <a:ext cx="9911508" cy="6602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dirty="0"/>
              <a:t>Tutoriel d’utilisation (accès tout public)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1FC51B5-ACF9-4538-BD50-1EDCDF57A30F}"/>
              </a:ext>
            </a:extLst>
          </p:cNvPr>
          <p:cNvSpPr txBox="1"/>
          <p:nvPr/>
        </p:nvSpPr>
        <p:spPr>
          <a:xfrm>
            <a:off x="0" y="6559951"/>
            <a:ext cx="2054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© GIP ATGeRi Juillet 2024</a:t>
            </a: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9D3F3FA-3F85-422F-A044-F6C1067B0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722" y="5210956"/>
            <a:ext cx="2341736" cy="81226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331EA80-763C-4AE9-AA23-3768894BE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42" y="5011177"/>
            <a:ext cx="2567909" cy="1211822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CBDAEF8-4B0F-4D38-BD9F-0FE5A945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2603"/>
            <a:ext cx="2743200" cy="365125"/>
          </a:xfrm>
        </p:spPr>
        <p:txBody>
          <a:bodyPr/>
          <a:lstStyle/>
          <a:p>
            <a:fld id="{622E19BC-3DB7-4894-880A-8C5995039174}" type="slidenum">
              <a:rPr lang="fr-FR" smtClean="0"/>
              <a:t>1</a:t>
            </a:fld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FCE6B28-F77B-715D-B18F-35EB0B0552B9}"/>
              </a:ext>
            </a:extLst>
          </p:cNvPr>
          <p:cNvSpPr txBox="1"/>
          <p:nvPr/>
        </p:nvSpPr>
        <p:spPr>
          <a:xfrm>
            <a:off x="10657232" y="66131"/>
            <a:ext cx="142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TOUT PUBLIC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6B227E4-2B4F-46BD-451C-7D61808C98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6"/>
          <a:stretch/>
        </p:blipFill>
        <p:spPr>
          <a:xfrm>
            <a:off x="5435097" y="462366"/>
            <a:ext cx="6756903" cy="101596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3AEBC0A-722A-CD91-D094-4507138EDB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54"/>
          <a:stretch/>
        </p:blipFill>
        <p:spPr>
          <a:xfrm>
            <a:off x="0" y="462366"/>
            <a:ext cx="6756903" cy="90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07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3B9AC963-B43E-1760-99E8-9B96F49FD7BF}"/>
              </a:ext>
            </a:extLst>
          </p:cNvPr>
          <p:cNvSpPr txBox="1">
            <a:spLocks/>
          </p:cNvSpPr>
          <p:nvPr/>
        </p:nvSpPr>
        <p:spPr>
          <a:xfrm>
            <a:off x="977928" y="121476"/>
            <a:ext cx="10515600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5B9BD5">
                    <a:lumMod val="75000"/>
                  </a:srgbClr>
                </a:solidFill>
              </a:rPr>
              <a:t>3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OUTILS DE RECHERCHE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D8F4DD5-6797-CDF7-E4C0-AAC00373CBF3}"/>
              </a:ext>
            </a:extLst>
          </p:cNvPr>
          <p:cNvGrpSpPr/>
          <p:nvPr/>
        </p:nvGrpSpPr>
        <p:grpSpPr>
          <a:xfrm>
            <a:off x="8069550" y="5521174"/>
            <a:ext cx="4069529" cy="967140"/>
            <a:chOff x="3002476" y="5903892"/>
            <a:chExt cx="4069529" cy="96714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57F732E-4F5A-8AA7-6430-58A1694B5274}"/>
                </a:ext>
              </a:extLst>
            </p:cNvPr>
            <p:cNvSpPr/>
            <p:nvPr/>
          </p:nvSpPr>
          <p:spPr>
            <a:xfrm>
              <a:off x="3113075" y="5903892"/>
              <a:ext cx="3848332" cy="96714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D645153-4FD5-41B8-6892-29BFB15E8F4B}"/>
                </a:ext>
              </a:extLst>
            </p:cNvPr>
            <p:cNvSpPr txBox="1"/>
            <p:nvPr/>
          </p:nvSpPr>
          <p:spPr>
            <a:xfrm>
              <a:off x="3002476" y="5947266"/>
              <a:ext cx="406952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Il est également possible de retrouver un signalement via son numéro dans l’onglet « Dégâts gibier »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B65858E2-15DD-8A44-46CC-0E8FA39D9248}"/>
              </a:ext>
            </a:extLst>
          </p:cNvPr>
          <p:cNvGrpSpPr/>
          <p:nvPr/>
        </p:nvGrpSpPr>
        <p:grpSpPr>
          <a:xfrm>
            <a:off x="304698" y="5695227"/>
            <a:ext cx="6108852" cy="646331"/>
            <a:chOff x="1073753" y="5903892"/>
            <a:chExt cx="6108852" cy="64633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036785-4A92-9741-BA4E-E711F8037DAD}"/>
                </a:ext>
              </a:extLst>
            </p:cNvPr>
            <p:cNvSpPr/>
            <p:nvPr/>
          </p:nvSpPr>
          <p:spPr>
            <a:xfrm>
              <a:off x="1294951" y="5903892"/>
              <a:ext cx="5666456" cy="64633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5175CC0D-A055-3C11-3DC8-28AF47E90CCF}"/>
                </a:ext>
              </a:extLst>
            </p:cNvPr>
            <p:cNvSpPr txBox="1"/>
            <p:nvPr/>
          </p:nvSpPr>
          <p:spPr>
            <a:xfrm>
              <a:off x="1073753" y="5921022"/>
              <a:ext cx="610885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Possibilité de rechercher un endroit précis grâce aux coordonnées géographiques ou à la section cadastrale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03758050-90CB-A11C-7A83-8E931B05AF7F}"/>
              </a:ext>
            </a:extLst>
          </p:cNvPr>
          <p:cNvSpPr txBox="1"/>
          <p:nvPr/>
        </p:nvSpPr>
        <p:spPr>
          <a:xfrm>
            <a:off x="0" y="6550223"/>
            <a:ext cx="2054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© GIP ATGeRi Juillet 2024</a:t>
            </a:r>
          </a:p>
        </p:txBody>
      </p:sp>
      <p:sp>
        <p:nvSpPr>
          <p:cNvPr id="27" name="Espace réservé du numéro de diapositive 2">
            <a:extLst>
              <a:ext uri="{FF2B5EF4-FFF2-40B4-BE49-F238E27FC236}">
                <a16:creationId xmlns:a16="http://schemas.microsoft.com/office/drawing/2014/main" id="{F6BD668C-0667-3A42-AEF2-EB6FDC705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2603"/>
            <a:ext cx="2743200" cy="365125"/>
          </a:xfrm>
        </p:spPr>
        <p:txBody>
          <a:bodyPr/>
          <a:lstStyle/>
          <a:p>
            <a:fld id="{622E19BC-3DB7-4894-880A-8C5995039174}" type="slidenum">
              <a:rPr lang="fr-FR" smtClean="0"/>
              <a:t>10</a:t>
            </a:fld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35B6240-0002-3584-3528-7EAB04A9A876}"/>
              </a:ext>
            </a:extLst>
          </p:cNvPr>
          <p:cNvSpPr txBox="1"/>
          <p:nvPr/>
        </p:nvSpPr>
        <p:spPr>
          <a:xfrm>
            <a:off x="10657232" y="66131"/>
            <a:ext cx="142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TOUT PUBLIC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15EE7BB-1BB6-F69B-1F90-219B49BB7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58" y="967902"/>
            <a:ext cx="3800475" cy="36576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F87AFB8-6291-E7F1-419D-F7AD32071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939" y="818082"/>
            <a:ext cx="3421198" cy="46621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9295FE6-EA5C-12F9-AACC-9CAA884F7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3444" y="1709873"/>
            <a:ext cx="382905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94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F1C192F-F8DE-E564-9C84-3048C46E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8" y="967229"/>
            <a:ext cx="7190225" cy="538912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3B9AC963-B43E-1760-99E8-9B96F49FD7BF}"/>
              </a:ext>
            </a:extLst>
          </p:cNvPr>
          <p:cNvSpPr txBox="1">
            <a:spLocks/>
          </p:cNvSpPr>
          <p:nvPr/>
        </p:nvSpPr>
        <p:spPr>
          <a:xfrm>
            <a:off x="977928" y="121476"/>
            <a:ext cx="10515600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 – BONNES PRATIQUES POUR L’IMPRESSION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3CB0CEF-BF6F-3322-D066-A6E12EDBBA9C}"/>
              </a:ext>
            </a:extLst>
          </p:cNvPr>
          <p:cNvSpPr txBox="1"/>
          <p:nvPr/>
        </p:nvSpPr>
        <p:spPr>
          <a:xfrm>
            <a:off x="7451346" y="1891608"/>
            <a:ext cx="4631148" cy="42473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Pour imprimer une carte sous format PDF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Cliquez sur « impression » pour imprimer une carte de l’endroit de votre choix.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Saisir un titre, éventuellement des commentaires.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Vous pouvez choisir au choix l’orientation paysage ou portrait, matérialisée par un cadre orange sur la carte, que vous pouvez déplacer à la souris en cliquant sur sa bordure (des tirets rouges apparaissent).</a:t>
            </a:r>
          </a:p>
        </p:txBody>
      </p:sp>
      <p:sp>
        <p:nvSpPr>
          <p:cNvPr id="26" name="Espace réservé du numéro de diapositive 5">
            <a:extLst>
              <a:ext uri="{FF2B5EF4-FFF2-40B4-BE49-F238E27FC236}">
                <a16:creationId xmlns:a16="http://schemas.microsoft.com/office/drawing/2014/main" id="{6F3A14B0-3E47-9F15-E2DE-31AB1D265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2E19BC-3DB7-4894-880A-8C599503917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2C6D1FF-BA4F-CB32-AF5B-95619F5EBD95}"/>
              </a:ext>
            </a:extLst>
          </p:cNvPr>
          <p:cNvSpPr txBox="1"/>
          <p:nvPr/>
        </p:nvSpPr>
        <p:spPr>
          <a:xfrm>
            <a:off x="0" y="6550223"/>
            <a:ext cx="2054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© GIP ATGeRi Juillet 2024</a:t>
            </a:r>
          </a:p>
        </p:txBody>
      </p:sp>
      <p:sp>
        <p:nvSpPr>
          <p:cNvPr id="28" name="Espace réservé du numéro de diapositive 2">
            <a:extLst>
              <a:ext uri="{FF2B5EF4-FFF2-40B4-BE49-F238E27FC236}">
                <a16:creationId xmlns:a16="http://schemas.microsoft.com/office/drawing/2014/main" id="{48641EFF-6650-CD46-A81F-BA56981217B6}"/>
              </a:ext>
            </a:extLst>
          </p:cNvPr>
          <p:cNvSpPr txBox="1">
            <a:spLocks/>
          </p:cNvSpPr>
          <p:nvPr/>
        </p:nvSpPr>
        <p:spPr>
          <a:xfrm>
            <a:off x="9448800" y="65026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2E19BC-3DB7-4894-880A-8C5995039174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D190015-860B-4ABE-8F05-CA83FA929D90}"/>
              </a:ext>
            </a:extLst>
          </p:cNvPr>
          <p:cNvSpPr txBox="1"/>
          <p:nvPr/>
        </p:nvSpPr>
        <p:spPr>
          <a:xfrm>
            <a:off x="10657232" y="66131"/>
            <a:ext cx="142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TOUT PUBLIC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1F14D0-DDD8-0B78-CD40-CA12FA7EF817}"/>
              </a:ext>
            </a:extLst>
          </p:cNvPr>
          <p:cNvSpPr/>
          <p:nvPr/>
        </p:nvSpPr>
        <p:spPr>
          <a:xfrm>
            <a:off x="6906636" y="1660401"/>
            <a:ext cx="437745" cy="43104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775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AAB75FAC-1EDA-7933-AE79-BC10E74EC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7945" y="2030349"/>
            <a:ext cx="3352800" cy="121920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3B9AC963-B43E-1760-99E8-9B96F49FD7BF}"/>
              </a:ext>
            </a:extLst>
          </p:cNvPr>
          <p:cNvSpPr txBox="1">
            <a:spLocks/>
          </p:cNvSpPr>
          <p:nvPr/>
        </p:nvSpPr>
        <p:spPr>
          <a:xfrm>
            <a:off x="977928" y="121476"/>
            <a:ext cx="10515600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 – BONNES PRATIQUES POUR L’IMPRESSION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94B8E62-24AE-8E21-9042-537D966F514D}"/>
              </a:ext>
            </a:extLst>
          </p:cNvPr>
          <p:cNvSpPr txBox="1"/>
          <p:nvPr/>
        </p:nvSpPr>
        <p:spPr>
          <a:xfrm>
            <a:off x="221255" y="1997839"/>
            <a:ext cx="8272743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Quelques informations concernant l’impression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 vues aériennes ne s’affichent pas lors de l’impression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DDBD09-8864-0F33-D779-24F5A894DD6D}"/>
              </a:ext>
            </a:extLst>
          </p:cNvPr>
          <p:cNvSpPr/>
          <p:nvPr/>
        </p:nvSpPr>
        <p:spPr>
          <a:xfrm>
            <a:off x="8823554" y="2224957"/>
            <a:ext cx="275422" cy="2644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40B54E-841E-0BF0-BB3D-6FF8889B662F}"/>
              </a:ext>
            </a:extLst>
          </p:cNvPr>
          <p:cNvSpPr txBox="1"/>
          <p:nvPr/>
        </p:nvSpPr>
        <p:spPr>
          <a:xfrm>
            <a:off x="9163280" y="3762352"/>
            <a:ext cx="237597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Cliquez sur « Changer l’opacité » pour régler l’opacité de la couche sélectionnée.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BF59D72-75ED-701B-757D-C3AE03922EB3}"/>
              </a:ext>
            </a:extLst>
          </p:cNvPr>
          <p:cNvCxnSpPr>
            <a:cxnSpLocks/>
          </p:cNvCxnSpPr>
          <p:nvPr/>
        </p:nvCxnSpPr>
        <p:spPr>
          <a:xfrm>
            <a:off x="8961265" y="2489362"/>
            <a:ext cx="261658" cy="127299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C97833E0-7E01-073D-8B57-A16ECA24B469}"/>
              </a:ext>
            </a:extLst>
          </p:cNvPr>
          <p:cNvSpPr txBox="1"/>
          <p:nvPr/>
        </p:nvSpPr>
        <p:spPr>
          <a:xfrm>
            <a:off x="0" y="6550223"/>
            <a:ext cx="2054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© GIP ATGeRi Juillet 2024</a:t>
            </a:r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DAD3A651-78EC-6D72-3BB6-2F5F8F318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2603"/>
            <a:ext cx="2743200" cy="365125"/>
          </a:xfrm>
        </p:spPr>
        <p:txBody>
          <a:bodyPr/>
          <a:lstStyle/>
          <a:p>
            <a:fld id="{622E19BC-3DB7-4894-880A-8C5995039174}" type="slidenum">
              <a:rPr lang="fr-FR" smtClean="0"/>
              <a:t>12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49E89ED-0B07-FF36-D547-EB0DC4C9627A}"/>
              </a:ext>
            </a:extLst>
          </p:cNvPr>
          <p:cNvSpPr txBox="1"/>
          <p:nvPr/>
        </p:nvSpPr>
        <p:spPr>
          <a:xfrm>
            <a:off x="10657232" y="66131"/>
            <a:ext cx="142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TOUT PUBLIC</a:t>
            </a:r>
          </a:p>
        </p:txBody>
      </p:sp>
    </p:spTree>
    <p:extLst>
      <p:ext uri="{BB962C8B-B14F-4D97-AF65-F5344CB8AC3E}">
        <p14:creationId xmlns:p14="http://schemas.microsoft.com/office/powerpoint/2010/main" val="1831674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F4F0EB8-736D-E599-988C-6BFA963D2D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3" b="3559"/>
          <a:stretch/>
        </p:blipFill>
        <p:spPr>
          <a:xfrm>
            <a:off x="1469595" y="670750"/>
            <a:ext cx="9532265" cy="5776508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3B9AC963-B43E-1760-99E8-9B96F49FD7BF}"/>
              </a:ext>
            </a:extLst>
          </p:cNvPr>
          <p:cNvSpPr txBox="1">
            <a:spLocks/>
          </p:cNvSpPr>
          <p:nvPr/>
        </p:nvSpPr>
        <p:spPr>
          <a:xfrm>
            <a:off x="977928" y="121476"/>
            <a:ext cx="10515600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 – ACCES AUX SYNTHESES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74DA7A5F-46B1-9D6D-7F8D-DF6A7F459707}"/>
              </a:ext>
            </a:extLst>
          </p:cNvPr>
          <p:cNvCxnSpPr>
            <a:cxnSpLocks/>
          </p:cNvCxnSpPr>
          <p:nvPr/>
        </p:nvCxnSpPr>
        <p:spPr>
          <a:xfrm flipH="1" flipV="1">
            <a:off x="6973997" y="4046428"/>
            <a:ext cx="904972" cy="2168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5A84DF90-2687-6FE9-3892-D6D1E742EA25}"/>
              </a:ext>
            </a:extLst>
          </p:cNvPr>
          <p:cNvSpPr txBox="1"/>
          <p:nvPr/>
        </p:nvSpPr>
        <p:spPr>
          <a:xfrm>
            <a:off x="0" y="6550223"/>
            <a:ext cx="2054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© GIP ATGeRi Juillet 2024</a:t>
            </a:r>
          </a:p>
        </p:txBody>
      </p:sp>
      <p:sp>
        <p:nvSpPr>
          <p:cNvPr id="8" name="Espace réservé du numéro de diapositive 2">
            <a:extLst>
              <a:ext uri="{FF2B5EF4-FFF2-40B4-BE49-F238E27FC236}">
                <a16:creationId xmlns:a16="http://schemas.microsoft.com/office/drawing/2014/main" id="{40295316-3953-157D-4A06-018DD5FF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2603"/>
            <a:ext cx="2743200" cy="365125"/>
          </a:xfrm>
        </p:spPr>
        <p:txBody>
          <a:bodyPr/>
          <a:lstStyle/>
          <a:p>
            <a:fld id="{622E19BC-3DB7-4894-880A-8C5995039174}" type="slidenum">
              <a:rPr lang="fr-FR" smtClean="0"/>
              <a:t>13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5076E59-1681-8C52-5AE6-F369CDC5C2F3}"/>
              </a:ext>
            </a:extLst>
          </p:cNvPr>
          <p:cNvSpPr txBox="1"/>
          <p:nvPr/>
        </p:nvSpPr>
        <p:spPr>
          <a:xfrm>
            <a:off x="10657232" y="66131"/>
            <a:ext cx="142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TOUT PUBLIC</a:t>
            </a:r>
          </a:p>
        </p:txBody>
      </p:sp>
    </p:spTree>
    <p:extLst>
      <p:ext uri="{BB962C8B-B14F-4D97-AF65-F5344CB8AC3E}">
        <p14:creationId xmlns:p14="http://schemas.microsoft.com/office/powerpoint/2010/main" val="1913542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3B9AC963-B43E-1760-99E8-9B96F49FD7BF}"/>
              </a:ext>
            </a:extLst>
          </p:cNvPr>
          <p:cNvSpPr txBox="1">
            <a:spLocks/>
          </p:cNvSpPr>
          <p:nvPr/>
        </p:nvSpPr>
        <p:spPr>
          <a:xfrm>
            <a:off x="977928" y="121476"/>
            <a:ext cx="10515600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 – ACCES AUX SYNTHESES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C00755A-70A4-B9AB-FAA1-A4ABB45E0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52" y="930504"/>
            <a:ext cx="5981700" cy="5562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F8716F-84DE-D5E1-67D4-E0AA6A2C95B0}"/>
              </a:ext>
            </a:extLst>
          </p:cNvPr>
          <p:cNvSpPr/>
          <p:nvPr/>
        </p:nvSpPr>
        <p:spPr>
          <a:xfrm>
            <a:off x="584462" y="2281287"/>
            <a:ext cx="5401559" cy="4996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170766C-89B5-27D0-00D8-597A0C889A12}"/>
              </a:ext>
            </a:extLst>
          </p:cNvPr>
          <p:cNvCxnSpPr>
            <a:cxnSpLocks/>
          </p:cNvCxnSpPr>
          <p:nvPr/>
        </p:nvCxnSpPr>
        <p:spPr>
          <a:xfrm flipV="1">
            <a:off x="5967064" y="1932496"/>
            <a:ext cx="537328" cy="3487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79413239-9E25-553E-A959-033ACE3733D5}"/>
              </a:ext>
            </a:extLst>
          </p:cNvPr>
          <p:cNvSpPr txBox="1"/>
          <p:nvPr/>
        </p:nvSpPr>
        <p:spPr>
          <a:xfrm>
            <a:off x="6737431" y="1299789"/>
            <a:ext cx="469011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Possibilité de filtrer la synthèse sur une région, un département ou une commune.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04400BA-BDC7-2CF8-F408-5B0D43078394}"/>
              </a:ext>
            </a:extLst>
          </p:cNvPr>
          <p:cNvSpPr txBox="1"/>
          <p:nvPr/>
        </p:nvSpPr>
        <p:spPr>
          <a:xfrm>
            <a:off x="0" y="6550223"/>
            <a:ext cx="2054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© GIP ATGeRi Juillet 2024</a:t>
            </a:r>
          </a:p>
        </p:txBody>
      </p:sp>
      <p:sp>
        <p:nvSpPr>
          <p:cNvPr id="14" name="Espace réservé du numéro de diapositive 2">
            <a:extLst>
              <a:ext uri="{FF2B5EF4-FFF2-40B4-BE49-F238E27FC236}">
                <a16:creationId xmlns:a16="http://schemas.microsoft.com/office/drawing/2014/main" id="{E49B0A79-7F9C-85FD-E3AC-9DAA9BCBF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2603"/>
            <a:ext cx="2743200" cy="365125"/>
          </a:xfrm>
        </p:spPr>
        <p:txBody>
          <a:bodyPr/>
          <a:lstStyle/>
          <a:p>
            <a:fld id="{622E19BC-3DB7-4894-880A-8C5995039174}" type="slidenum">
              <a:rPr lang="fr-FR" smtClean="0"/>
              <a:t>14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1F45ADA-C49C-220B-C9DA-BB9C78E8426A}"/>
              </a:ext>
            </a:extLst>
          </p:cNvPr>
          <p:cNvSpPr txBox="1"/>
          <p:nvPr/>
        </p:nvSpPr>
        <p:spPr>
          <a:xfrm>
            <a:off x="10657232" y="66131"/>
            <a:ext cx="142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TOUT PUBLIC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41155C-3C26-07D7-A6E4-B98A90C4D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314" y="2961865"/>
            <a:ext cx="5561296" cy="322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27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07A54A0B-696E-515B-5C5E-AF3028CEEBDB}"/>
              </a:ext>
            </a:extLst>
          </p:cNvPr>
          <p:cNvGrpSpPr/>
          <p:nvPr/>
        </p:nvGrpSpPr>
        <p:grpSpPr>
          <a:xfrm>
            <a:off x="977928" y="549274"/>
            <a:ext cx="6589611" cy="6187250"/>
            <a:chOff x="977928" y="549274"/>
            <a:chExt cx="6589611" cy="618725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BEC708C-64BB-938C-D381-7EE020E03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7928" y="549274"/>
              <a:ext cx="6589611" cy="618725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E12EA001-4426-62A8-FABC-C469A9ABB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7204" y="619408"/>
              <a:ext cx="1502636" cy="1183680"/>
            </a:xfrm>
            <a:prstGeom prst="rect">
              <a:avLst/>
            </a:prstGeom>
          </p:spPr>
        </p:pic>
      </p:grpSp>
      <p:sp>
        <p:nvSpPr>
          <p:cNvPr id="5" name="Titre 1">
            <a:extLst>
              <a:ext uri="{FF2B5EF4-FFF2-40B4-BE49-F238E27FC236}">
                <a16:creationId xmlns:a16="http://schemas.microsoft.com/office/drawing/2014/main" id="{3B9AC963-B43E-1760-99E8-9B96F49FD7BF}"/>
              </a:ext>
            </a:extLst>
          </p:cNvPr>
          <p:cNvSpPr txBox="1">
            <a:spLocks/>
          </p:cNvSpPr>
          <p:nvPr/>
        </p:nvSpPr>
        <p:spPr>
          <a:xfrm>
            <a:off x="977928" y="121476"/>
            <a:ext cx="10515600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5B9BD5">
                    <a:lumMod val="75000"/>
                  </a:srgbClr>
                </a:solidFill>
              </a:rPr>
              <a:t>6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AIDE ET RESSOURCES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9FF21887-A0C2-A904-A4E9-4E2147D21413}"/>
              </a:ext>
            </a:extLst>
          </p:cNvPr>
          <p:cNvCxnSpPr>
            <a:cxnSpLocks/>
          </p:cNvCxnSpPr>
          <p:nvPr/>
        </p:nvCxnSpPr>
        <p:spPr>
          <a:xfrm flipV="1">
            <a:off x="440600" y="1809948"/>
            <a:ext cx="537328" cy="3487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C43B02F9-BAD0-9218-D086-1231C033699F}"/>
              </a:ext>
            </a:extLst>
          </p:cNvPr>
          <p:cNvSpPr txBox="1"/>
          <p:nvPr/>
        </p:nvSpPr>
        <p:spPr>
          <a:xfrm>
            <a:off x="7567539" y="3565108"/>
            <a:ext cx="329213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Tutoriels et aides d’utilisations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B5D4219-24F0-DB95-7694-700D57C75612}"/>
              </a:ext>
            </a:extLst>
          </p:cNvPr>
          <p:cNvSpPr txBox="1"/>
          <p:nvPr/>
        </p:nvSpPr>
        <p:spPr>
          <a:xfrm>
            <a:off x="7567539" y="2158739"/>
            <a:ext cx="4393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Fonctionnement général de la plateforme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7B48ED4-0FF5-44CD-F710-C1D512BAFAEB}"/>
              </a:ext>
            </a:extLst>
          </p:cNvPr>
          <p:cNvSpPr txBox="1"/>
          <p:nvPr/>
        </p:nvSpPr>
        <p:spPr>
          <a:xfrm>
            <a:off x="7567539" y="1399176"/>
            <a:ext cx="416883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Modèle de la fiche de signalement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C3FD846-7791-1C52-6364-21A28AA3FB7D}"/>
              </a:ext>
            </a:extLst>
          </p:cNvPr>
          <p:cNvSpPr txBox="1"/>
          <p:nvPr/>
        </p:nvSpPr>
        <p:spPr>
          <a:xfrm>
            <a:off x="7567539" y="5760430"/>
            <a:ext cx="250971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Fiches techniques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A830471-EA19-FC1A-5AB8-AC83198A7892}"/>
              </a:ext>
            </a:extLst>
          </p:cNvPr>
          <p:cNvSpPr txBox="1"/>
          <p:nvPr/>
        </p:nvSpPr>
        <p:spPr>
          <a:xfrm>
            <a:off x="0" y="6550223"/>
            <a:ext cx="2054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© GIP ATGeRi Juillet 2024</a:t>
            </a:r>
          </a:p>
        </p:txBody>
      </p:sp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19985C5E-D8AF-40CA-AC3D-26288452C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2603"/>
            <a:ext cx="2743200" cy="365125"/>
          </a:xfrm>
        </p:spPr>
        <p:txBody>
          <a:bodyPr/>
          <a:lstStyle/>
          <a:p>
            <a:fld id="{622E19BC-3DB7-4894-880A-8C5995039174}" type="slidenum">
              <a:rPr lang="fr-FR" smtClean="0"/>
              <a:t>15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09A52C5-3106-8E4D-D9DA-1B7FB4C81CD3}"/>
              </a:ext>
            </a:extLst>
          </p:cNvPr>
          <p:cNvSpPr txBox="1"/>
          <p:nvPr/>
        </p:nvSpPr>
        <p:spPr>
          <a:xfrm>
            <a:off x="10657232" y="66131"/>
            <a:ext cx="142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TOUT PUBLIC</a:t>
            </a:r>
          </a:p>
        </p:txBody>
      </p:sp>
    </p:spTree>
    <p:extLst>
      <p:ext uri="{BB962C8B-B14F-4D97-AF65-F5344CB8AC3E}">
        <p14:creationId xmlns:p14="http://schemas.microsoft.com/office/powerpoint/2010/main" val="398800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47E380-DBE3-4A6F-8F6F-BF2CBDEC1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620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SOMMAIRE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10F1B69-CDC2-4296-968E-F01BB26A6EA4}"/>
              </a:ext>
            </a:extLst>
          </p:cNvPr>
          <p:cNvSpPr txBox="1">
            <a:spLocks/>
          </p:cNvSpPr>
          <p:nvPr/>
        </p:nvSpPr>
        <p:spPr>
          <a:xfrm>
            <a:off x="838200" y="1258270"/>
            <a:ext cx="11069320" cy="5750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lnSpc>
                <a:spcPct val="120000"/>
              </a:lnSpc>
              <a:buAutoNum type="arabicPeriod"/>
            </a:pPr>
            <a:r>
              <a:rPr lang="fr-FR" sz="4000" dirty="0">
                <a:solidFill>
                  <a:schemeClr val="accent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Accès</a:t>
            </a:r>
            <a:r>
              <a:rPr lang="fr-FR" dirty="0">
                <a:solidFill>
                  <a:schemeClr val="accent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à la cartographie</a:t>
            </a:r>
            <a:endParaRPr lang="fr-FR" dirty="0">
              <a:solidFill>
                <a:schemeClr val="accent1"/>
              </a:solidFill>
            </a:endParaRPr>
          </a:p>
          <a:p>
            <a:pPr marL="742950" indent="-742950">
              <a:lnSpc>
                <a:spcPct val="120000"/>
              </a:lnSpc>
              <a:buAutoNum type="arabicPeriod"/>
            </a:pPr>
            <a:r>
              <a:rPr lang="fr-FR" sz="4000" dirty="0">
                <a:solidFill>
                  <a:schemeClr val="accent1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Couches</a:t>
            </a:r>
            <a:r>
              <a:rPr lang="fr-FR" dirty="0">
                <a:solidFill>
                  <a:schemeClr val="accent1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analytiques disponibles</a:t>
            </a:r>
            <a:endParaRPr lang="fr-FR" dirty="0">
              <a:solidFill>
                <a:schemeClr val="accent1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742950" indent="-742950">
              <a:lnSpc>
                <a:spcPct val="120000"/>
              </a:lnSpc>
              <a:buAutoNum type="arabicPeriod"/>
            </a:pPr>
            <a:r>
              <a:rPr lang="fr-FR" sz="4000" dirty="0">
                <a:solidFill>
                  <a:schemeClr val="accent1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Outils de recherche</a:t>
            </a:r>
          </a:p>
          <a:p>
            <a:pPr marL="742950" indent="-742950">
              <a:lnSpc>
                <a:spcPct val="120000"/>
              </a:lnSpc>
              <a:buAutoNum type="arabicPeriod"/>
            </a:pPr>
            <a:r>
              <a:rPr lang="fr-FR" sz="4000" dirty="0">
                <a:solidFill>
                  <a:schemeClr val="accent1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Bonnes pratiques pour l’impression</a:t>
            </a:r>
            <a:endParaRPr lang="fr-FR" sz="4000" dirty="0">
              <a:solidFill>
                <a:schemeClr val="accent1"/>
              </a:solidFill>
            </a:endParaRPr>
          </a:p>
          <a:p>
            <a:pPr marL="742950" indent="-742950">
              <a:lnSpc>
                <a:spcPct val="120000"/>
              </a:lnSpc>
              <a:buAutoNum type="arabicPeriod"/>
            </a:pPr>
            <a:r>
              <a:rPr lang="fr-FR" sz="4000" u="sng" dirty="0">
                <a:solidFill>
                  <a:schemeClr val="accent1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Accès aux synthèses</a:t>
            </a:r>
            <a:r>
              <a:rPr lang="fr-FR" dirty="0">
                <a:solidFill>
                  <a:schemeClr val="accent1"/>
                </a:solidFill>
              </a:rPr>
              <a:t>	</a:t>
            </a:r>
          </a:p>
          <a:p>
            <a:pPr marL="742950" indent="-742950">
              <a:lnSpc>
                <a:spcPct val="120000"/>
              </a:lnSpc>
              <a:buAutoNum type="arabicPeriod"/>
            </a:pPr>
            <a:r>
              <a:rPr lang="fr-FR" sz="4000" u="sng" dirty="0">
                <a:solidFill>
                  <a:schemeClr val="accent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Aide et ressources</a:t>
            </a:r>
            <a:endParaRPr lang="fr-FR" dirty="0">
              <a:solidFill>
                <a:schemeClr val="accent1"/>
              </a:solidFill>
            </a:endParaRPr>
          </a:p>
          <a:p>
            <a:endParaRPr lang="fr-FR" dirty="0"/>
          </a:p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B68F58B-4C5C-4187-B446-2C16085756C1}"/>
              </a:ext>
            </a:extLst>
          </p:cNvPr>
          <p:cNvSpPr txBox="1"/>
          <p:nvPr/>
        </p:nvSpPr>
        <p:spPr>
          <a:xfrm>
            <a:off x="10657232" y="66131"/>
            <a:ext cx="142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TOUT PUBLIC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5769379-64F6-279F-391A-90621D05ADFD}"/>
              </a:ext>
            </a:extLst>
          </p:cNvPr>
          <p:cNvSpPr txBox="1"/>
          <p:nvPr/>
        </p:nvSpPr>
        <p:spPr>
          <a:xfrm>
            <a:off x="0" y="6550223"/>
            <a:ext cx="2054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© GIP ATGeRi Juillet 2024</a:t>
            </a:r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0333D8F8-E51A-365E-8512-BB42F0AB2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2603"/>
            <a:ext cx="2743200" cy="365125"/>
          </a:xfrm>
        </p:spPr>
        <p:txBody>
          <a:bodyPr/>
          <a:lstStyle/>
          <a:p>
            <a:fld id="{622E19BC-3DB7-4894-880A-8C5995039174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164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772C291-4B58-496B-15FF-9297B450D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36" y="780396"/>
            <a:ext cx="11187528" cy="5669909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9C5DFB59-B1F5-4701-BC55-40BFA4CA36A8}"/>
              </a:ext>
            </a:extLst>
          </p:cNvPr>
          <p:cNvSpPr txBox="1">
            <a:spLocks/>
          </p:cNvSpPr>
          <p:nvPr/>
        </p:nvSpPr>
        <p:spPr>
          <a:xfrm>
            <a:off x="977928" y="121476"/>
            <a:ext cx="10515600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5B9BD5">
                    <a:lumMod val="75000"/>
                  </a:srgbClr>
                </a:solidFill>
              </a:rPr>
              <a:t>1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- ACCES A LA CARTOGRAPHIE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DDCBDAC-6268-4474-B08F-7749432C6AE8}"/>
              </a:ext>
            </a:extLst>
          </p:cNvPr>
          <p:cNvSpPr txBox="1"/>
          <p:nvPr/>
        </p:nvSpPr>
        <p:spPr>
          <a:xfrm>
            <a:off x="10657232" y="66131"/>
            <a:ext cx="142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TOUT PUBLIC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2891645B-0E00-9E9D-CDAD-4368298EAF27}"/>
              </a:ext>
            </a:extLst>
          </p:cNvPr>
          <p:cNvCxnSpPr>
            <a:cxnSpLocks/>
          </p:cNvCxnSpPr>
          <p:nvPr/>
        </p:nvCxnSpPr>
        <p:spPr>
          <a:xfrm flipH="1" flipV="1">
            <a:off x="6235728" y="3813041"/>
            <a:ext cx="659876" cy="5561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70859FDF-FC55-639F-26D0-B73204781790}"/>
              </a:ext>
            </a:extLst>
          </p:cNvPr>
          <p:cNvSpPr txBox="1"/>
          <p:nvPr/>
        </p:nvSpPr>
        <p:spPr>
          <a:xfrm>
            <a:off x="0" y="6559951"/>
            <a:ext cx="2054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© GIP ATGeRi Juillet 2024</a:t>
            </a:r>
          </a:p>
        </p:txBody>
      </p:sp>
      <p:sp>
        <p:nvSpPr>
          <p:cNvPr id="12" name="Espace réservé du numéro de diapositive 2">
            <a:extLst>
              <a:ext uri="{FF2B5EF4-FFF2-40B4-BE49-F238E27FC236}">
                <a16:creationId xmlns:a16="http://schemas.microsoft.com/office/drawing/2014/main" id="{42D2FEC7-1C46-B8E7-418A-6179C345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2603"/>
            <a:ext cx="2743200" cy="365125"/>
          </a:xfrm>
        </p:spPr>
        <p:txBody>
          <a:bodyPr/>
          <a:lstStyle/>
          <a:p>
            <a:fld id="{622E19BC-3DB7-4894-880A-8C5995039174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1249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0BB2DBC-AC1C-117A-D202-6EB803F7C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970" y="693880"/>
            <a:ext cx="5741995" cy="5853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121FB80-F83E-D638-2838-1488011AE51A}"/>
              </a:ext>
            </a:extLst>
          </p:cNvPr>
          <p:cNvSpPr/>
          <p:nvPr/>
        </p:nvSpPr>
        <p:spPr>
          <a:xfrm>
            <a:off x="3096755" y="3648614"/>
            <a:ext cx="2192552" cy="7189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0CF51D3-06AC-A967-DF2B-E0D33BE80767}"/>
              </a:ext>
            </a:extLst>
          </p:cNvPr>
          <p:cNvSpPr/>
          <p:nvPr/>
        </p:nvSpPr>
        <p:spPr>
          <a:xfrm>
            <a:off x="162055" y="938931"/>
            <a:ext cx="21925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9C5DFB59-B1F5-4701-BC55-40BFA4CA36A8}"/>
              </a:ext>
            </a:extLst>
          </p:cNvPr>
          <p:cNvSpPr txBox="1">
            <a:spLocks/>
          </p:cNvSpPr>
          <p:nvPr/>
        </p:nvSpPr>
        <p:spPr>
          <a:xfrm>
            <a:off x="977928" y="121476"/>
            <a:ext cx="10515600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5B9BD5">
                    <a:lumMod val="75000"/>
                  </a:srgbClr>
                </a:solidFill>
              </a:rPr>
              <a:t>1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- ACCES A LA CARTOGRAPHIE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DDCBDAC-6268-4474-B08F-7749432C6AE8}"/>
              </a:ext>
            </a:extLst>
          </p:cNvPr>
          <p:cNvSpPr txBox="1"/>
          <p:nvPr/>
        </p:nvSpPr>
        <p:spPr>
          <a:xfrm>
            <a:off x="10657232" y="66131"/>
            <a:ext cx="142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TOUT PUBLIC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0859FDF-FC55-639F-26D0-B73204781790}"/>
              </a:ext>
            </a:extLst>
          </p:cNvPr>
          <p:cNvSpPr txBox="1"/>
          <p:nvPr/>
        </p:nvSpPr>
        <p:spPr>
          <a:xfrm>
            <a:off x="0" y="6559951"/>
            <a:ext cx="2054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© GIP ATGeRi Juillet 2024</a:t>
            </a:r>
          </a:p>
        </p:txBody>
      </p:sp>
      <p:sp>
        <p:nvSpPr>
          <p:cNvPr id="12" name="Espace réservé du numéro de diapositive 2">
            <a:extLst>
              <a:ext uri="{FF2B5EF4-FFF2-40B4-BE49-F238E27FC236}">
                <a16:creationId xmlns:a16="http://schemas.microsoft.com/office/drawing/2014/main" id="{42D2FEC7-1C46-B8E7-418A-6179C345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24040" y="6482729"/>
            <a:ext cx="2743200" cy="365125"/>
          </a:xfrm>
        </p:spPr>
        <p:txBody>
          <a:bodyPr/>
          <a:lstStyle/>
          <a:p>
            <a:fld id="{622E19BC-3DB7-4894-880A-8C5995039174}" type="slidenum">
              <a:rPr lang="fr-FR" smtClean="0"/>
              <a:t>4</a:t>
            </a:fld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34D6BA-1690-FC73-0B6E-4F07406193A3}"/>
              </a:ext>
            </a:extLst>
          </p:cNvPr>
          <p:cNvSpPr/>
          <p:nvPr/>
        </p:nvSpPr>
        <p:spPr>
          <a:xfrm>
            <a:off x="7997838" y="849259"/>
            <a:ext cx="2198664" cy="15390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20052-29F6-5E7A-004C-FDF4A879ED31}"/>
              </a:ext>
            </a:extLst>
          </p:cNvPr>
          <p:cNvSpPr txBox="1"/>
          <p:nvPr/>
        </p:nvSpPr>
        <p:spPr>
          <a:xfrm>
            <a:off x="7997838" y="849259"/>
            <a:ext cx="2192552" cy="14619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Rubrique « Aide cartogip 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Explications sur une grande partie des outils de la visionneuse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2891645B-0E00-9E9D-CDAD-4368298EAF27}"/>
              </a:ext>
            </a:extLst>
          </p:cNvPr>
          <p:cNvCxnSpPr>
            <a:cxnSpLocks/>
          </p:cNvCxnSpPr>
          <p:nvPr/>
        </p:nvCxnSpPr>
        <p:spPr>
          <a:xfrm flipH="1" flipV="1">
            <a:off x="7181965" y="1265718"/>
            <a:ext cx="892723" cy="14485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8D31AD9-B5A0-345E-4C53-EF3A95349FFE}"/>
              </a:ext>
            </a:extLst>
          </p:cNvPr>
          <p:cNvSpPr/>
          <p:nvPr/>
        </p:nvSpPr>
        <p:spPr>
          <a:xfrm>
            <a:off x="3809218" y="2431615"/>
            <a:ext cx="211862" cy="2192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939C43-0518-91A9-FF8C-97A0A9C96EED}"/>
              </a:ext>
            </a:extLst>
          </p:cNvPr>
          <p:cNvSpPr/>
          <p:nvPr/>
        </p:nvSpPr>
        <p:spPr>
          <a:xfrm>
            <a:off x="4087100" y="2431615"/>
            <a:ext cx="211862" cy="219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0DE0AAAB-BDCF-27D7-4330-F2DBF7CDEFB8}"/>
              </a:ext>
            </a:extLst>
          </p:cNvPr>
          <p:cNvCxnSpPr>
            <a:cxnSpLocks/>
          </p:cNvCxnSpPr>
          <p:nvPr/>
        </p:nvCxnSpPr>
        <p:spPr>
          <a:xfrm flipH="1" flipV="1">
            <a:off x="1433858" y="1385049"/>
            <a:ext cx="2375360" cy="113625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3C61CD0E-AA57-F2C4-095D-226469F15B36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4193031" y="2650671"/>
            <a:ext cx="0" cy="97642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2A274CBA-AAC7-A7A4-DFEC-B09DE58FBC33}"/>
              </a:ext>
            </a:extLst>
          </p:cNvPr>
          <p:cNvSpPr txBox="1"/>
          <p:nvPr/>
        </p:nvSpPr>
        <p:spPr>
          <a:xfrm>
            <a:off x="3096755" y="3684936"/>
            <a:ext cx="219255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Déplacer la légende sur la carte</a:t>
            </a:r>
            <a:endParaRPr lang="fr-F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75C8223-9243-0ADC-37BE-18C0CECDD531}"/>
              </a:ext>
            </a:extLst>
          </p:cNvPr>
          <p:cNvSpPr txBox="1"/>
          <p:nvPr/>
        </p:nvSpPr>
        <p:spPr>
          <a:xfrm>
            <a:off x="156683" y="938930"/>
            <a:ext cx="219255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Masquer la légende</a:t>
            </a:r>
            <a:endParaRPr lang="fr-F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5A34744F-9702-29D2-1468-67F201E36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007" y="2521307"/>
            <a:ext cx="2531835" cy="4180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0B8A51A-A899-620D-1D58-6373FEFB575B}"/>
              </a:ext>
            </a:extLst>
          </p:cNvPr>
          <p:cNvSpPr/>
          <p:nvPr/>
        </p:nvSpPr>
        <p:spPr>
          <a:xfrm>
            <a:off x="9903748" y="6437030"/>
            <a:ext cx="211862" cy="219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E975C85A-A794-45A8-0014-42919CCF45CC}"/>
              </a:ext>
            </a:extLst>
          </p:cNvPr>
          <p:cNvCxnSpPr>
            <a:cxnSpLocks/>
            <a:stCxn id="36" idx="0"/>
          </p:cNvCxnSpPr>
          <p:nvPr/>
        </p:nvCxnSpPr>
        <p:spPr>
          <a:xfrm flipV="1">
            <a:off x="10009679" y="5773487"/>
            <a:ext cx="452758" cy="66354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EB089D43-D110-1384-EAE4-1CA22214A33A}"/>
              </a:ext>
            </a:extLst>
          </p:cNvPr>
          <p:cNvSpPr/>
          <p:nvPr/>
        </p:nvSpPr>
        <p:spPr>
          <a:xfrm>
            <a:off x="9745534" y="5270685"/>
            <a:ext cx="21925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E4EFAF55-E06E-9C77-98DF-16C18106993C}"/>
              </a:ext>
            </a:extLst>
          </p:cNvPr>
          <p:cNvSpPr txBox="1"/>
          <p:nvPr/>
        </p:nvSpPr>
        <p:spPr>
          <a:xfrm>
            <a:off x="9740162" y="5270684"/>
            <a:ext cx="219255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Réouvrir la légende</a:t>
            </a:r>
            <a:endParaRPr lang="fr-F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257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915A222-7AEE-79EA-7ACA-26B81CF20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522" y="729416"/>
            <a:ext cx="9258411" cy="5078616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9C5DFB59-B1F5-4701-BC55-40BFA4CA36A8}"/>
              </a:ext>
            </a:extLst>
          </p:cNvPr>
          <p:cNvSpPr txBox="1">
            <a:spLocks/>
          </p:cNvSpPr>
          <p:nvPr/>
        </p:nvSpPr>
        <p:spPr>
          <a:xfrm>
            <a:off x="977928" y="121476"/>
            <a:ext cx="10515600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5B9BD5">
                    <a:lumMod val="75000"/>
                  </a:srgbClr>
                </a:solidFill>
              </a:rPr>
              <a:t>1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- ACCES A LA CARTOGRAPHIE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2B2D75-B825-465E-8CD1-E486253FC4FC}"/>
              </a:ext>
            </a:extLst>
          </p:cNvPr>
          <p:cNvSpPr/>
          <p:nvPr/>
        </p:nvSpPr>
        <p:spPr>
          <a:xfrm>
            <a:off x="297079" y="5977274"/>
            <a:ext cx="467174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24B5032-A9C8-49E5-BF8C-720E7BFB70B1}"/>
              </a:ext>
            </a:extLst>
          </p:cNvPr>
          <p:cNvSpPr txBox="1"/>
          <p:nvPr/>
        </p:nvSpPr>
        <p:spPr>
          <a:xfrm>
            <a:off x="155604" y="5940514"/>
            <a:ext cx="495469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Possibilité de zoomer et de dézoomer sur la carte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AD353A-2680-42FF-BD5A-3A602BEC27AA}"/>
              </a:ext>
            </a:extLst>
          </p:cNvPr>
          <p:cNvSpPr/>
          <p:nvPr/>
        </p:nvSpPr>
        <p:spPr>
          <a:xfrm>
            <a:off x="6680306" y="5960657"/>
            <a:ext cx="4813222" cy="7758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13ABAC2-A69C-4105-95E8-9DA4C1C31ABF}"/>
              </a:ext>
            </a:extLst>
          </p:cNvPr>
          <p:cNvSpPr txBox="1"/>
          <p:nvPr/>
        </p:nvSpPr>
        <p:spPr>
          <a:xfrm>
            <a:off x="6609568" y="6036278"/>
            <a:ext cx="495469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Cliquez sur « Impression » pour imprimer une carte de l’endroit de votre choix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AA35BC-87BC-4D18-B705-888F97C69529}"/>
              </a:ext>
            </a:extLst>
          </p:cNvPr>
          <p:cNvSpPr/>
          <p:nvPr/>
        </p:nvSpPr>
        <p:spPr>
          <a:xfrm>
            <a:off x="1917766" y="1231819"/>
            <a:ext cx="251502" cy="4705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8113B2E6-3DFC-4D74-9E61-B04CD8083A4C}"/>
              </a:ext>
            </a:extLst>
          </p:cNvPr>
          <p:cNvCxnSpPr>
            <a:cxnSpLocks/>
          </p:cNvCxnSpPr>
          <p:nvPr/>
        </p:nvCxnSpPr>
        <p:spPr>
          <a:xfrm>
            <a:off x="2054409" y="1702340"/>
            <a:ext cx="0" cy="425370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85DA965-84A4-45EA-AFCE-2C0BEBC4D984}"/>
              </a:ext>
            </a:extLst>
          </p:cNvPr>
          <p:cNvSpPr/>
          <p:nvPr/>
        </p:nvSpPr>
        <p:spPr>
          <a:xfrm>
            <a:off x="10585478" y="1712781"/>
            <a:ext cx="416094" cy="2254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FD1D5EC6-5FD3-4106-93A0-7FF0D218E1DE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10793525" y="1938227"/>
            <a:ext cx="0" cy="401781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B27CCAA2-D36B-3A7D-F2BB-6D9121AA2815}"/>
              </a:ext>
            </a:extLst>
          </p:cNvPr>
          <p:cNvSpPr txBox="1"/>
          <p:nvPr/>
        </p:nvSpPr>
        <p:spPr>
          <a:xfrm>
            <a:off x="0" y="6550223"/>
            <a:ext cx="2054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© GIP ATGeRi Juillet 2024</a:t>
            </a:r>
          </a:p>
        </p:txBody>
      </p:sp>
      <p:sp>
        <p:nvSpPr>
          <p:cNvPr id="7" name="Espace réservé du numéro de diapositive 2">
            <a:extLst>
              <a:ext uri="{FF2B5EF4-FFF2-40B4-BE49-F238E27FC236}">
                <a16:creationId xmlns:a16="http://schemas.microsoft.com/office/drawing/2014/main" id="{28FA5AF1-28EC-9331-ADEC-2EA7FEC3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2603"/>
            <a:ext cx="2743200" cy="365125"/>
          </a:xfrm>
        </p:spPr>
        <p:txBody>
          <a:bodyPr/>
          <a:lstStyle/>
          <a:p>
            <a:fld id="{622E19BC-3DB7-4894-880A-8C5995039174}" type="slidenum">
              <a:rPr lang="fr-FR" smtClean="0"/>
              <a:t>5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7BD4BB4-8A04-2994-9ECB-C56F7A1C5253}"/>
              </a:ext>
            </a:extLst>
          </p:cNvPr>
          <p:cNvSpPr txBox="1"/>
          <p:nvPr/>
        </p:nvSpPr>
        <p:spPr>
          <a:xfrm>
            <a:off x="10657232" y="66131"/>
            <a:ext cx="142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TOUT PUBLIC</a:t>
            </a:r>
          </a:p>
        </p:txBody>
      </p:sp>
    </p:spTree>
    <p:extLst>
      <p:ext uri="{BB962C8B-B14F-4D97-AF65-F5344CB8AC3E}">
        <p14:creationId xmlns:p14="http://schemas.microsoft.com/office/powerpoint/2010/main" val="1356345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1EF0CEC-45D0-65B3-8F48-7544136365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27" r="21796"/>
          <a:stretch/>
        </p:blipFill>
        <p:spPr>
          <a:xfrm>
            <a:off x="3044541" y="785383"/>
            <a:ext cx="8802349" cy="5694188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B644356-A8BE-A51D-6876-C6814DF0FCFD}"/>
              </a:ext>
            </a:extLst>
          </p:cNvPr>
          <p:cNvGrpSpPr/>
          <p:nvPr/>
        </p:nvGrpSpPr>
        <p:grpSpPr>
          <a:xfrm>
            <a:off x="189468" y="757550"/>
            <a:ext cx="2529251" cy="5722021"/>
            <a:chOff x="9613582" y="668217"/>
            <a:chExt cx="2529251" cy="609951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8E0A4E-BA3E-443B-8747-3EE9BC2528F7}"/>
                </a:ext>
              </a:extLst>
            </p:cNvPr>
            <p:cNvSpPr/>
            <p:nvPr/>
          </p:nvSpPr>
          <p:spPr>
            <a:xfrm>
              <a:off x="9646156" y="668217"/>
              <a:ext cx="2496677" cy="609951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60ED474-C01C-4896-AB8E-0329C06A2220}"/>
                </a:ext>
              </a:extLst>
            </p:cNvPr>
            <p:cNvSpPr txBox="1"/>
            <p:nvPr/>
          </p:nvSpPr>
          <p:spPr>
            <a:xfrm>
              <a:off x="9613582" y="668217"/>
              <a:ext cx="2454063" cy="456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Affichage des couches disponibles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Possibilité de sélectionner les dégâts signalés dans différentes saisons de chasse par niveau d’impact (faible incidence, avenir incertain ou avenir compromis).</a:t>
              </a:r>
              <a:b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Possibilité de sélectionner les signalements ayant une origine de dégâts particulière.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3F392B0-148D-4138-B5EF-26AC90F28491}"/>
              </a:ext>
            </a:extLst>
          </p:cNvPr>
          <p:cNvSpPr/>
          <p:nvPr/>
        </p:nvSpPr>
        <p:spPr>
          <a:xfrm>
            <a:off x="3414409" y="4944140"/>
            <a:ext cx="1859339" cy="2776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76C478-63E6-4D52-9340-339EADD477DE}"/>
              </a:ext>
            </a:extLst>
          </p:cNvPr>
          <p:cNvSpPr/>
          <p:nvPr/>
        </p:nvSpPr>
        <p:spPr>
          <a:xfrm>
            <a:off x="3394954" y="1461402"/>
            <a:ext cx="1410510" cy="22740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B9AC963-B43E-1760-99E8-9B96F49FD7BF}"/>
              </a:ext>
            </a:extLst>
          </p:cNvPr>
          <p:cNvSpPr txBox="1">
            <a:spLocks/>
          </p:cNvSpPr>
          <p:nvPr/>
        </p:nvSpPr>
        <p:spPr>
          <a:xfrm>
            <a:off x="977928" y="121476"/>
            <a:ext cx="10515600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 – COUCHES ANALYTIQUES DISPONIBLES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535158A-20DA-C38F-96BE-32B59A879D0E}"/>
              </a:ext>
            </a:extLst>
          </p:cNvPr>
          <p:cNvCxnSpPr>
            <a:cxnSpLocks/>
          </p:cNvCxnSpPr>
          <p:nvPr/>
        </p:nvCxnSpPr>
        <p:spPr>
          <a:xfrm flipH="1">
            <a:off x="2643531" y="1960446"/>
            <a:ext cx="751423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EF84F4C9-F829-CCF5-5C42-B83720E4C05E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2147777" y="4625163"/>
            <a:ext cx="1266632" cy="45779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96125B98-35CD-ED26-EBAF-E8A892177A5F}"/>
              </a:ext>
            </a:extLst>
          </p:cNvPr>
          <p:cNvSpPr txBox="1"/>
          <p:nvPr/>
        </p:nvSpPr>
        <p:spPr>
          <a:xfrm>
            <a:off x="0" y="6550223"/>
            <a:ext cx="2054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© GIP ATGeRi Juillet 2024</a:t>
            </a:r>
          </a:p>
        </p:txBody>
      </p:sp>
      <p:sp>
        <p:nvSpPr>
          <p:cNvPr id="29" name="Espace réservé du numéro de diapositive 2">
            <a:extLst>
              <a:ext uri="{FF2B5EF4-FFF2-40B4-BE49-F238E27FC236}">
                <a16:creationId xmlns:a16="http://schemas.microsoft.com/office/drawing/2014/main" id="{B640AB36-E64B-A74C-8A72-A12C57C71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2603"/>
            <a:ext cx="2743200" cy="365125"/>
          </a:xfrm>
        </p:spPr>
        <p:txBody>
          <a:bodyPr/>
          <a:lstStyle/>
          <a:p>
            <a:fld id="{622E19BC-3DB7-4894-880A-8C5995039174}" type="slidenum">
              <a:rPr lang="fr-FR" smtClean="0"/>
              <a:t>6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E7F5F8C-22D8-DB7A-EA77-C3CD86CE7F51}"/>
              </a:ext>
            </a:extLst>
          </p:cNvPr>
          <p:cNvSpPr txBox="1"/>
          <p:nvPr/>
        </p:nvSpPr>
        <p:spPr>
          <a:xfrm>
            <a:off x="10657232" y="66131"/>
            <a:ext cx="142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TOUT PUBLIC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C2E306-410C-56BA-A46F-F258F820CF50}"/>
              </a:ext>
            </a:extLst>
          </p:cNvPr>
          <p:cNvSpPr/>
          <p:nvPr/>
        </p:nvSpPr>
        <p:spPr>
          <a:xfrm>
            <a:off x="2896596" y="757550"/>
            <a:ext cx="498358" cy="3539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E98A249D-3903-E3B0-3FE3-4896E06B6CF8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2392699" y="934516"/>
            <a:ext cx="503897" cy="3875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981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531B35C-2F53-259A-159A-C4D7D3267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099" y="726095"/>
            <a:ext cx="7486292" cy="5671226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E56529FA-AF68-204F-D41E-96C74CBBB07D}"/>
              </a:ext>
            </a:extLst>
          </p:cNvPr>
          <p:cNvGrpSpPr/>
          <p:nvPr/>
        </p:nvGrpSpPr>
        <p:grpSpPr>
          <a:xfrm>
            <a:off x="207680" y="1212011"/>
            <a:ext cx="2541558" cy="4433978"/>
            <a:chOff x="9646156" y="668217"/>
            <a:chExt cx="2541558" cy="44339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8E0A4E-BA3E-443B-8747-3EE9BC2528F7}"/>
                </a:ext>
              </a:extLst>
            </p:cNvPr>
            <p:cNvSpPr/>
            <p:nvPr/>
          </p:nvSpPr>
          <p:spPr>
            <a:xfrm>
              <a:off x="9646156" y="668217"/>
              <a:ext cx="2496677" cy="443397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60ED474-C01C-4896-AB8E-0329C06A2220}"/>
                </a:ext>
              </a:extLst>
            </p:cNvPr>
            <p:cNvSpPr txBox="1"/>
            <p:nvPr/>
          </p:nvSpPr>
          <p:spPr>
            <a:xfrm>
              <a:off x="9733651" y="761547"/>
              <a:ext cx="2454063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Couche d’îlots de jeunes peuplements (moins de 20 ans).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fr-F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Les polygones en jaunes correspondent à des travaux prévisionnels, qui seront passés en « réalisé » ou supprimés selon la réalisation desdits travaux. Plus le polygone est foncé, plus l’îlot est récent.</a:t>
              </a:r>
            </a:p>
          </p:txBody>
        </p:sp>
      </p:grpSp>
      <p:sp>
        <p:nvSpPr>
          <p:cNvPr id="5" name="Titre 1">
            <a:extLst>
              <a:ext uri="{FF2B5EF4-FFF2-40B4-BE49-F238E27FC236}">
                <a16:creationId xmlns:a16="http://schemas.microsoft.com/office/drawing/2014/main" id="{3B9AC963-B43E-1760-99E8-9B96F49FD7BF}"/>
              </a:ext>
            </a:extLst>
          </p:cNvPr>
          <p:cNvSpPr txBox="1">
            <a:spLocks/>
          </p:cNvSpPr>
          <p:nvPr/>
        </p:nvSpPr>
        <p:spPr>
          <a:xfrm>
            <a:off x="977928" y="121476"/>
            <a:ext cx="10515600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 – COUCHES ANALYTIQUES DISPONIBLES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6125B98-35CD-ED26-EBAF-E8A892177A5F}"/>
              </a:ext>
            </a:extLst>
          </p:cNvPr>
          <p:cNvSpPr txBox="1"/>
          <p:nvPr/>
        </p:nvSpPr>
        <p:spPr>
          <a:xfrm>
            <a:off x="0" y="6550223"/>
            <a:ext cx="2054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© GIP ATGeRi Juillet 2024</a:t>
            </a:r>
          </a:p>
        </p:txBody>
      </p:sp>
      <p:sp>
        <p:nvSpPr>
          <p:cNvPr id="29" name="Espace réservé du numéro de diapositive 2">
            <a:extLst>
              <a:ext uri="{FF2B5EF4-FFF2-40B4-BE49-F238E27FC236}">
                <a16:creationId xmlns:a16="http://schemas.microsoft.com/office/drawing/2014/main" id="{B640AB36-E64B-A74C-8A72-A12C57C71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2603"/>
            <a:ext cx="2743200" cy="365125"/>
          </a:xfrm>
        </p:spPr>
        <p:txBody>
          <a:bodyPr/>
          <a:lstStyle/>
          <a:p>
            <a:fld id="{622E19BC-3DB7-4894-880A-8C5995039174}" type="slidenum">
              <a:rPr lang="fr-FR" smtClean="0"/>
              <a:t>7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E7F5F8C-22D8-DB7A-EA77-C3CD86CE7F51}"/>
              </a:ext>
            </a:extLst>
          </p:cNvPr>
          <p:cNvSpPr txBox="1"/>
          <p:nvPr/>
        </p:nvSpPr>
        <p:spPr>
          <a:xfrm>
            <a:off x="10657232" y="66131"/>
            <a:ext cx="142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TOUT PUBLIC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76C478-63E6-4D52-9340-339EADD477DE}"/>
              </a:ext>
            </a:extLst>
          </p:cNvPr>
          <p:cNvSpPr/>
          <p:nvPr/>
        </p:nvSpPr>
        <p:spPr>
          <a:xfrm>
            <a:off x="3454738" y="3207898"/>
            <a:ext cx="1837109" cy="3718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535158A-20DA-C38F-96BE-32B59A879D0E}"/>
              </a:ext>
            </a:extLst>
          </p:cNvPr>
          <p:cNvCxnSpPr>
            <a:cxnSpLocks/>
          </p:cNvCxnSpPr>
          <p:nvPr/>
        </p:nvCxnSpPr>
        <p:spPr>
          <a:xfrm flipH="1" flipV="1">
            <a:off x="2528084" y="2387418"/>
            <a:ext cx="926654" cy="8204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E2A7BA7-34EA-205A-2B60-56D20B894DEA}"/>
              </a:ext>
            </a:extLst>
          </p:cNvPr>
          <p:cNvSpPr/>
          <p:nvPr/>
        </p:nvSpPr>
        <p:spPr>
          <a:xfrm>
            <a:off x="8149955" y="3325742"/>
            <a:ext cx="1392879" cy="10225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A48B5FD-BF26-495B-957E-614A40462459}"/>
              </a:ext>
            </a:extLst>
          </p:cNvPr>
          <p:cNvCxnSpPr>
            <a:cxnSpLocks/>
          </p:cNvCxnSpPr>
          <p:nvPr/>
        </p:nvCxnSpPr>
        <p:spPr>
          <a:xfrm flipH="1">
            <a:off x="2412460" y="4250812"/>
            <a:ext cx="573749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979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4188082-56B9-17E0-590F-3EB2B379F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83" y="726095"/>
            <a:ext cx="10736345" cy="531058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5EC88F7-0E5B-488B-9FF9-CB4D809A6257}"/>
              </a:ext>
            </a:extLst>
          </p:cNvPr>
          <p:cNvSpPr/>
          <p:nvPr/>
        </p:nvSpPr>
        <p:spPr>
          <a:xfrm>
            <a:off x="944590" y="1546698"/>
            <a:ext cx="2311990" cy="4999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791948-C2C9-47E8-9B7C-7680E0CA855A}"/>
              </a:ext>
            </a:extLst>
          </p:cNvPr>
          <p:cNvSpPr/>
          <p:nvPr/>
        </p:nvSpPr>
        <p:spPr>
          <a:xfrm>
            <a:off x="995412" y="2560232"/>
            <a:ext cx="2311991" cy="5471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3C20AB6-676C-45AB-B1B7-87476A9DD461}"/>
              </a:ext>
            </a:extLst>
          </p:cNvPr>
          <p:cNvSpPr/>
          <p:nvPr/>
        </p:nvSpPr>
        <p:spPr>
          <a:xfrm>
            <a:off x="5168230" y="1115259"/>
            <a:ext cx="3334838" cy="9970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44033BB-1606-4D42-9329-E55739AD1138}"/>
              </a:ext>
            </a:extLst>
          </p:cNvPr>
          <p:cNvSpPr txBox="1"/>
          <p:nvPr/>
        </p:nvSpPr>
        <p:spPr>
          <a:xfrm>
            <a:off x="5128547" y="1152135"/>
            <a:ext cx="347478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Choisissez votre fond de carte :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le plan de l’IGN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Vues aériennes de l’IGN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9BB7C47-D0C8-42F7-84FF-F2D4C212918C}"/>
              </a:ext>
            </a:extLst>
          </p:cNvPr>
          <p:cNvSpPr/>
          <p:nvPr/>
        </p:nvSpPr>
        <p:spPr>
          <a:xfrm>
            <a:off x="1491231" y="5011266"/>
            <a:ext cx="2374929" cy="8766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176D838A-A6C6-419A-95B5-C75FA44E3FA8}"/>
              </a:ext>
            </a:extLst>
          </p:cNvPr>
          <p:cNvSpPr txBox="1"/>
          <p:nvPr/>
        </p:nvSpPr>
        <p:spPr>
          <a:xfrm>
            <a:off x="1491231" y="4987903"/>
            <a:ext cx="237492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Cochez ces couches pour ajouter des informations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1AB51F61-0716-4BAE-8D53-ADFD9C9EDF11}"/>
              </a:ext>
            </a:extLst>
          </p:cNvPr>
          <p:cNvCxnSpPr>
            <a:cxnSpLocks/>
          </p:cNvCxnSpPr>
          <p:nvPr/>
        </p:nvCxnSpPr>
        <p:spPr>
          <a:xfrm flipV="1">
            <a:off x="3296263" y="1697930"/>
            <a:ext cx="2056337" cy="14880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7A607CA-87EA-45F1-AC98-B5F7DD2F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21929" y="170413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2E19BC-3DB7-4894-880A-8C599503917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3997C6E-9F6A-4639-9CBC-2DC15BFCD808}"/>
              </a:ext>
            </a:extLst>
          </p:cNvPr>
          <p:cNvCxnSpPr>
            <a:cxnSpLocks/>
          </p:cNvCxnSpPr>
          <p:nvPr/>
        </p:nvCxnSpPr>
        <p:spPr>
          <a:xfrm>
            <a:off x="2977671" y="3130784"/>
            <a:ext cx="0" cy="188048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E5E7E4DA-DCA9-7FF7-F864-CB57D0DB1B47}"/>
              </a:ext>
            </a:extLst>
          </p:cNvPr>
          <p:cNvSpPr txBox="1">
            <a:spLocks/>
          </p:cNvSpPr>
          <p:nvPr/>
        </p:nvSpPr>
        <p:spPr>
          <a:xfrm>
            <a:off x="977928" y="121476"/>
            <a:ext cx="10515600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 – COUCHES ANALYTIQUES DISPONIBLES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71583C1-E96C-D67C-C8DE-B21E98C486FE}"/>
              </a:ext>
            </a:extLst>
          </p:cNvPr>
          <p:cNvSpPr txBox="1"/>
          <p:nvPr/>
        </p:nvSpPr>
        <p:spPr>
          <a:xfrm>
            <a:off x="0" y="6550223"/>
            <a:ext cx="2054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© GIP ATGeRi Juillet 2024</a:t>
            </a:r>
          </a:p>
        </p:txBody>
      </p:sp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F8C20BC4-723D-8B80-FB66-3F3709689F91}"/>
              </a:ext>
            </a:extLst>
          </p:cNvPr>
          <p:cNvSpPr txBox="1">
            <a:spLocks/>
          </p:cNvSpPr>
          <p:nvPr/>
        </p:nvSpPr>
        <p:spPr>
          <a:xfrm>
            <a:off x="5860129" y="1850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2E19BC-3DB7-4894-880A-8C5995039174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5AFCD8D-9058-ADA2-241A-C89CA2FB1CB9}"/>
              </a:ext>
            </a:extLst>
          </p:cNvPr>
          <p:cNvSpPr txBox="1"/>
          <p:nvPr/>
        </p:nvSpPr>
        <p:spPr>
          <a:xfrm>
            <a:off x="10657232" y="66131"/>
            <a:ext cx="142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TOUT PUBLIC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A6B1C8E-8DA1-E3F5-D3C9-F3717DBAA87F}"/>
              </a:ext>
            </a:extLst>
          </p:cNvPr>
          <p:cNvSpPr/>
          <p:nvPr/>
        </p:nvSpPr>
        <p:spPr>
          <a:xfrm>
            <a:off x="4026671" y="2584486"/>
            <a:ext cx="2374929" cy="8766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1968026-E5AC-B701-5878-3FDD2FBEF3B0}"/>
              </a:ext>
            </a:extLst>
          </p:cNvPr>
          <p:cNvSpPr txBox="1"/>
          <p:nvPr/>
        </p:nvSpPr>
        <p:spPr>
          <a:xfrm>
            <a:off x="4026671" y="2561123"/>
            <a:ext cx="237492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Rechercher une couche parmi celles disponibles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2C4831-D2FC-EE0E-72F3-22E3324B5217}"/>
              </a:ext>
            </a:extLst>
          </p:cNvPr>
          <p:cNvSpPr/>
          <p:nvPr/>
        </p:nvSpPr>
        <p:spPr>
          <a:xfrm>
            <a:off x="945360" y="2163084"/>
            <a:ext cx="2311991" cy="2777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2184876-118D-9E9F-226C-17AAF41512CD}"/>
              </a:ext>
            </a:extLst>
          </p:cNvPr>
          <p:cNvCxnSpPr>
            <a:cxnSpLocks/>
          </p:cNvCxnSpPr>
          <p:nvPr/>
        </p:nvCxnSpPr>
        <p:spPr>
          <a:xfrm>
            <a:off x="3256580" y="2296633"/>
            <a:ext cx="996443" cy="48909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288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261C82D-ED1E-4496-893F-14CC93E099B9}"/>
              </a:ext>
            </a:extLst>
          </p:cNvPr>
          <p:cNvSpPr txBox="1">
            <a:spLocks/>
          </p:cNvSpPr>
          <p:nvPr/>
        </p:nvSpPr>
        <p:spPr>
          <a:xfrm>
            <a:off x="334007" y="742440"/>
            <a:ext cx="5244030" cy="3937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Carte Forestière V2 :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49298D52-A211-4922-A02C-24895B9618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"/>
          <a:stretch/>
        </p:blipFill>
        <p:spPr>
          <a:xfrm>
            <a:off x="3671155" y="2075177"/>
            <a:ext cx="2635385" cy="3404680"/>
          </a:xfrm>
          <a:prstGeom prst="rect">
            <a:avLst/>
          </a:prstGeom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FFFF4B46-BB7C-4FA5-A326-4D85250AED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"/>
          <a:stretch/>
        </p:blipFill>
        <p:spPr>
          <a:xfrm>
            <a:off x="6306540" y="2075176"/>
            <a:ext cx="2565532" cy="3206376"/>
          </a:xfrm>
          <a:prstGeom prst="rect">
            <a:avLst/>
          </a:prstGeom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9D08965A-93F8-44F6-9087-C6E35D1FAA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4"/>
          <a:stretch/>
        </p:blipFill>
        <p:spPr>
          <a:xfrm>
            <a:off x="5074576" y="5811905"/>
            <a:ext cx="2463927" cy="95636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5A160F8-613C-4C78-A990-546339CE8BD3}"/>
              </a:ext>
            </a:extLst>
          </p:cNvPr>
          <p:cNvSpPr/>
          <p:nvPr/>
        </p:nvSpPr>
        <p:spPr>
          <a:xfrm>
            <a:off x="3225411" y="1248796"/>
            <a:ext cx="5790540" cy="582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682D50C-7DDA-4823-A575-36007FD10DAA}"/>
              </a:ext>
            </a:extLst>
          </p:cNvPr>
          <p:cNvSpPr txBox="1"/>
          <p:nvPr/>
        </p:nvSpPr>
        <p:spPr>
          <a:xfrm>
            <a:off x="2907342" y="1343415"/>
            <a:ext cx="642667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Légende de la carte forestière V2 (source : Géoportail) :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A6C3575-46DD-A8EC-C42F-6A12F28655FB}"/>
              </a:ext>
            </a:extLst>
          </p:cNvPr>
          <p:cNvSpPr txBox="1">
            <a:spLocks/>
          </p:cNvSpPr>
          <p:nvPr/>
        </p:nvSpPr>
        <p:spPr>
          <a:xfrm>
            <a:off x="977928" y="121476"/>
            <a:ext cx="10515600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 – COUCHES ANALYTIQUES DISPONIBLES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1336AA1-89BE-C743-40E4-885F742F2CDA}"/>
              </a:ext>
            </a:extLst>
          </p:cNvPr>
          <p:cNvSpPr txBox="1"/>
          <p:nvPr/>
        </p:nvSpPr>
        <p:spPr>
          <a:xfrm>
            <a:off x="0" y="6550223"/>
            <a:ext cx="2054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© GIP ATGeRi Juillet 2024</a:t>
            </a:r>
          </a:p>
        </p:txBody>
      </p:sp>
      <p:sp>
        <p:nvSpPr>
          <p:cNvPr id="5" name="Espace réservé du numéro de diapositive 2">
            <a:extLst>
              <a:ext uri="{FF2B5EF4-FFF2-40B4-BE49-F238E27FC236}">
                <a16:creationId xmlns:a16="http://schemas.microsoft.com/office/drawing/2014/main" id="{140ADF6F-8C24-F739-A617-4AEECC0D7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2603"/>
            <a:ext cx="2743200" cy="365125"/>
          </a:xfrm>
        </p:spPr>
        <p:txBody>
          <a:bodyPr/>
          <a:lstStyle/>
          <a:p>
            <a:fld id="{622E19BC-3DB7-4894-880A-8C5995039174}" type="slidenum">
              <a:rPr lang="fr-FR" smtClean="0"/>
              <a:t>9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5CDA96B-500E-10E0-0327-8A6376CB4015}"/>
              </a:ext>
            </a:extLst>
          </p:cNvPr>
          <p:cNvSpPr txBox="1"/>
          <p:nvPr/>
        </p:nvSpPr>
        <p:spPr>
          <a:xfrm>
            <a:off x="10657232" y="66131"/>
            <a:ext cx="142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TOUT PUBLIC</a:t>
            </a:r>
          </a:p>
        </p:txBody>
      </p:sp>
    </p:spTree>
    <p:extLst>
      <p:ext uri="{BB962C8B-B14F-4D97-AF65-F5344CB8AC3E}">
        <p14:creationId xmlns:p14="http://schemas.microsoft.com/office/powerpoint/2010/main" val="35813235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25B53459CCF14BAD639889C23CE6D7" ma:contentTypeVersion="6" ma:contentTypeDescription="Crée un document." ma:contentTypeScope="" ma:versionID="c8058cb7190dec28dc67731e1ad49f21">
  <xsd:schema xmlns:xsd="http://www.w3.org/2001/XMLSchema" xmlns:xs="http://www.w3.org/2001/XMLSchema" xmlns:p="http://schemas.microsoft.com/office/2006/metadata/properties" xmlns:ns2="20276166-61e5-4c57-87a3-55ab1e7dc4a1" xmlns:ns3="7b976bf7-4d5d-42fe-9330-b856237949ef" targetNamespace="http://schemas.microsoft.com/office/2006/metadata/properties" ma:root="true" ma:fieldsID="54c7bcaf18035b255971e148a1bf4360" ns2:_="" ns3:_="">
    <xsd:import namespace="20276166-61e5-4c57-87a3-55ab1e7dc4a1"/>
    <xsd:import namespace="7b976bf7-4d5d-42fe-9330-b856237949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76166-61e5-4c57-87a3-55ab1e7dc4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976bf7-4d5d-42fe-9330-b856237949e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C2CED3-ED00-412E-B753-C0644E0A4F3E}">
  <ds:schemaRefs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20276166-61e5-4c57-87a3-55ab1e7dc4a1"/>
    <ds:schemaRef ds:uri="http://schemas.microsoft.com/office/2006/metadata/properties"/>
    <ds:schemaRef ds:uri="http://schemas.microsoft.com/office/2006/documentManagement/types"/>
    <ds:schemaRef ds:uri="7b976bf7-4d5d-42fe-9330-b856237949ef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96C8D69-94F1-4CCF-9942-11559D4633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DC978E-8A2A-4E1F-AE8C-BA5386F5DF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76166-61e5-4c57-87a3-55ab1e7dc4a1"/>
    <ds:schemaRef ds:uri="7b976bf7-4d5d-42fe-9330-b856237949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5616</TotalTime>
  <Words>583</Words>
  <Application>Microsoft Office PowerPoint</Application>
  <PresentationFormat>Grand écran</PresentationFormat>
  <Paragraphs>192</Paragraphs>
  <Slides>15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Thème Office</vt:lpstr>
      <vt:lpstr>Présentation PowerPoint</vt:lpstr>
      <vt:lpstr>SOMMAIRE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Guillaume Lequeux</dc:creator>
  <cp:lastModifiedBy>Guillaume LEQUEUX</cp:lastModifiedBy>
  <cp:revision>176</cp:revision>
  <dcterms:created xsi:type="dcterms:W3CDTF">2021-07-05T07:34:52Z</dcterms:created>
  <dcterms:modified xsi:type="dcterms:W3CDTF">2024-08-02T09:36:09Z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0x0101001025B53459CCF14BAD639889C23CE6D7</vt:lpwstr>
  </property>
</Properties>
</file>